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61" r:id="rId4"/>
    <p:sldId id="258" r:id="rId5"/>
    <p:sldId id="259" r:id="rId6"/>
    <p:sldId id="260" r:id="rId7"/>
    <p:sldId id="262" r:id="rId8"/>
    <p:sldId id="263" r:id="rId9"/>
    <p:sldId id="271" r:id="rId10"/>
    <p:sldId id="264" r:id="rId11"/>
    <p:sldId id="265" r:id="rId12"/>
    <p:sldId id="266" r:id="rId13"/>
    <p:sldId id="267" r:id="rId14"/>
    <p:sldId id="268" r:id="rId15"/>
    <p:sldId id="269" r:id="rId16"/>
    <p:sldId id="270" r:id="rId17"/>
    <p:sldId id="272" r:id="rId18"/>
  </p:sldIdLst>
  <p:sldSz cx="9144000" cy="6858000" type="screen4x3"/>
  <p:notesSz cx="6858000" cy="9144000"/>
  <p:defaultTextStyle>
    <a:defPPr>
      <a:defRPr lang="lb-L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006666"/>
    <a:srgbClr val="FF33CC"/>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8384" autoAdjust="0"/>
  </p:normalViewPr>
  <p:slideViewPr>
    <p:cSldViewPr>
      <p:cViewPr varScale="1">
        <p:scale>
          <a:sx n="49" d="100"/>
          <a:sy n="49" d="100"/>
        </p:scale>
        <p:origin x="-198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b-L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BF6F6B-F88E-4D55-9788-8A3F340B7D78}" type="datetimeFigureOut">
              <a:rPr lang="lb-LU" smtClean="0"/>
              <a:t>01/11/2013</a:t>
            </a:fld>
            <a:endParaRPr lang="lb-L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b-L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b-L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b-L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5C4016-4000-405B-AF8A-209E1BEA2518}" type="slidenum">
              <a:rPr lang="lb-LU" smtClean="0"/>
              <a:t>‹#›</a:t>
            </a:fld>
            <a:endParaRPr lang="lb-LU"/>
          </a:p>
        </p:txBody>
      </p:sp>
    </p:spTree>
    <p:extLst>
      <p:ext uri="{BB962C8B-B14F-4D97-AF65-F5344CB8AC3E}">
        <p14:creationId xmlns:p14="http://schemas.microsoft.com/office/powerpoint/2010/main" val="2795727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b-LU" dirty="0" smtClean="0"/>
              <a:t>Le</a:t>
            </a:r>
            <a:r>
              <a:rPr lang="lb-LU" baseline="0" dirty="0" smtClean="0"/>
              <a:t> ‘KIDS ATHLETICS’ est basé sur les idées basiques de l’athlétisme, donc sur les ‘Fundamental Athletics’ (Courir, lancer, sauter).</a:t>
            </a:r>
            <a:br>
              <a:rPr lang="lb-LU" baseline="0" dirty="0" smtClean="0"/>
            </a:br>
            <a:r>
              <a:rPr lang="lb-LU" baseline="0" dirty="0" smtClean="0"/>
              <a:t>D’autant plus, comme le therme FUNdamental Athletics l’indique déjà, une partie très importante dans l’athlé pour enfants et le ‘fun’, la joie, le plaisir</a:t>
            </a:r>
            <a:endParaRPr lang="lb-LU" dirty="0"/>
          </a:p>
        </p:txBody>
      </p:sp>
      <p:sp>
        <p:nvSpPr>
          <p:cNvPr id="4" name="Slide Number Placeholder 3"/>
          <p:cNvSpPr>
            <a:spLocks noGrp="1"/>
          </p:cNvSpPr>
          <p:nvPr>
            <p:ph type="sldNum" sz="quarter" idx="10"/>
          </p:nvPr>
        </p:nvSpPr>
        <p:spPr/>
        <p:txBody>
          <a:bodyPr/>
          <a:lstStyle/>
          <a:p>
            <a:fld id="{C85C4016-4000-405B-AF8A-209E1BEA2518}" type="slidenum">
              <a:rPr lang="lb-LU" smtClean="0"/>
              <a:t>2</a:t>
            </a:fld>
            <a:endParaRPr lang="lb-LU"/>
          </a:p>
        </p:txBody>
      </p:sp>
    </p:spTree>
    <p:extLst>
      <p:ext uri="{BB962C8B-B14F-4D97-AF65-F5344CB8AC3E}">
        <p14:creationId xmlns:p14="http://schemas.microsoft.com/office/powerpoint/2010/main" val="4278839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b-LU" dirty="0" smtClean="0"/>
              <a:t>Le IAAF Kids</a:t>
            </a:r>
            <a:r>
              <a:rPr lang="lb-LU" baseline="0" dirty="0" smtClean="0"/>
              <a:t> Athletics est un programme d’athlé pour les enfants et il existe depuis 2005. Le programme a de différents buts, dont donner la possibilité aux enfants d’avoir des séances d’athlé qui sont attractives, où les enfants ont vraiment envie de participer, accessibles pour tous, n’importe d’où l’enfant vient et qui sont instructives, pour que l’enfant apprend quelque chose. On veut persuader les enfants de commencer à faire du sport et on veut montrer quelle diversité de disciplines il y a dans l’athlé (dans les domaines courir, sauter, lancer)</a:t>
            </a:r>
            <a:br>
              <a:rPr lang="lb-LU" baseline="0" dirty="0" smtClean="0"/>
            </a:br>
            <a:r>
              <a:rPr lang="lb-LU" baseline="0" dirty="0" smtClean="0"/>
              <a:t>Tout le programme des enfants et basé sur le teamwork, de façon à ce que l’enfant apprend à interagir avec les autres et de supporter les uns les autres.</a:t>
            </a:r>
          </a:p>
          <a:p>
            <a:r>
              <a:rPr lang="lb-LU" baseline="0" dirty="0" smtClean="0"/>
              <a:t>En Mai 2013, il y avait 122 fédérations qui participe dans le programme IAAF KIDS ATHLETICS</a:t>
            </a:r>
            <a:endParaRPr lang="lb-LU" dirty="0"/>
          </a:p>
        </p:txBody>
      </p:sp>
      <p:sp>
        <p:nvSpPr>
          <p:cNvPr id="4" name="Slide Number Placeholder 3"/>
          <p:cNvSpPr>
            <a:spLocks noGrp="1"/>
          </p:cNvSpPr>
          <p:nvPr>
            <p:ph type="sldNum" sz="quarter" idx="10"/>
          </p:nvPr>
        </p:nvSpPr>
        <p:spPr/>
        <p:txBody>
          <a:bodyPr/>
          <a:lstStyle/>
          <a:p>
            <a:fld id="{C85C4016-4000-405B-AF8A-209E1BEA2518}" type="slidenum">
              <a:rPr lang="lb-LU" smtClean="0"/>
              <a:t>3</a:t>
            </a:fld>
            <a:endParaRPr lang="lb-LU"/>
          </a:p>
        </p:txBody>
      </p:sp>
    </p:spTree>
    <p:extLst>
      <p:ext uri="{BB962C8B-B14F-4D97-AF65-F5344CB8AC3E}">
        <p14:creationId xmlns:p14="http://schemas.microsoft.com/office/powerpoint/2010/main" val="28264419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b-LU" dirty="0" smtClean="0"/>
              <a:t>Pourqoi les</a:t>
            </a:r>
            <a:r>
              <a:rPr lang="lb-LU" baseline="0" dirty="0" smtClean="0"/>
              <a:t> enfants font-ils du sport, et est-ce qu’ils en tirent qqch?</a:t>
            </a:r>
            <a:br>
              <a:rPr lang="lb-LU" baseline="0" dirty="0" smtClean="0"/>
            </a:br>
            <a:r>
              <a:rPr lang="lb-LU" baseline="0" dirty="0" smtClean="0"/>
              <a:t/>
            </a:r>
            <a:br>
              <a:rPr lang="lb-LU" baseline="0" dirty="0" smtClean="0"/>
            </a:br>
            <a:r>
              <a:rPr lang="lb-LU" baseline="0" dirty="0" smtClean="0"/>
              <a:t>Le point le plus important est la joie. Il faut absolumément que l’enfant aime ce qu’il fait et qu’il est heureux pendant qu’il le fait.</a:t>
            </a:r>
            <a:br>
              <a:rPr lang="lb-LU" baseline="0" dirty="0" smtClean="0"/>
            </a:br>
            <a:r>
              <a:rPr lang="lb-LU" baseline="0" dirty="0" smtClean="0"/>
              <a:t>D’autant plus, le sport est un bon moyen pour développer les qualités physiques et les compétences sociales de l’enfant. Il apprend qu’est-ce que c’est le teamwork et se rend compte de ses propres limites physiques, de ce qu’il est capable a atteindre lorsqu’il est motivé et concentré.</a:t>
            </a:r>
            <a:br>
              <a:rPr lang="lb-LU" baseline="0" dirty="0" smtClean="0"/>
            </a:br>
            <a:r>
              <a:rPr lang="lb-LU" baseline="0" dirty="0" smtClean="0"/>
              <a:t>De plus, faire du sport et bon pour la santé. </a:t>
            </a:r>
            <a:br>
              <a:rPr lang="lb-LU" baseline="0" dirty="0" smtClean="0"/>
            </a:br>
            <a:r>
              <a:rPr lang="lb-LU" baseline="0" dirty="0" smtClean="0"/>
              <a:t>Aussi l’enfant a des défis dans le sport qui le rendent plus fort (mentalement et physiquement)</a:t>
            </a:r>
            <a:br>
              <a:rPr lang="lb-LU" baseline="0" dirty="0" smtClean="0"/>
            </a:br>
            <a:r>
              <a:rPr lang="lb-LU" baseline="0" dirty="0" smtClean="0"/>
              <a:t>Aussi il apprend qqch (soit sur le niveau social, soit niveau physique)</a:t>
            </a:r>
            <a:br>
              <a:rPr lang="lb-LU" baseline="0" dirty="0" smtClean="0"/>
            </a:br>
            <a:r>
              <a:rPr lang="lb-LU" baseline="0" dirty="0" smtClean="0"/>
              <a:t/>
            </a:r>
            <a:br>
              <a:rPr lang="lb-LU" baseline="0" dirty="0" smtClean="0"/>
            </a:br>
            <a:r>
              <a:rPr lang="lb-LU" baseline="0" dirty="0" smtClean="0"/>
              <a:t>Ce sont certain points, mais il existent encore de milliers d’autres !</a:t>
            </a:r>
            <a:endParaRPr lang="lb-LU" dirty="0"/>
          </a:p>
        </p:txBody>
      </p:sp>
      <p:sp>
        <p:nvSpPr>
          <p:cNvPr id="4" name="Slide Number Placeholder 3"/>
          <p:cNvSpPr>
            <a:spLocks noGrp="1"/>
          </p:cNvSpPr>
          <p:nvPr>
            <p:ph type="sldNum" sz="quarter" idx="10"/>
          </p:nvPr>
        </p:nvSpPr>
        <p:spPr/>
        <p:txBody>
          <a:bodyPr/>
          <a:lstStyle/>
          <a:p>
            <a:fld id="{C85C4016-4000-405B-AF8A-209E1BEA2518}" type="slidenum">
              <a:rPr lang="lb-LU" smtClean="0"/>
              <a:t>4</a:t>
            </a:fld>
            <a:endParaRPr lang="lb-LU"/>
          </a:p>
        </p:txBody>
      </p:sp>
    </p:spTree>
    <p:extLst>
      <p:ext uri="{BB962C8B-B14F-4D97-AF65-F5344CB8AC3E}">
        <p14:creationId xmlns:p14="http://schemas.microsoft.com/office/powerpoint/2010/main" val="500168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b-LU" dirty="0" smtClean="0"/>
              <a:t>Attention ! Les enfants</a:t>
            </a:r>
            <a:r>
              <a:rPr lang="lb-LU" baseline="0" dirty="0" smtClean="0"/>
              <a:t> ne sont pas de petit adultes, donc l’entraînement des enfants ne doit pas ressembler à un entraînement d’adultes, diminué d’intensité.</a:t>
            </a:r>
            <a:br>
              <a:rPr lang="lb-LU" baseline="0" dirty="0" smtClean="0"/>
            </a:br>
            <a:r>
              <a:rPr lang="lb-LU" baseline="0" dirty="0" smtClean="0"/>
              <a:t>Il faut faire un propre entrînement que pour les enfants, basé sur les compétences et qualités physiques de l’enfant. Il faut faire attention à la durée (pour que l’enfant ne soit pas trop fatiqué et pourqu’il n’aie pas de difficultés de rester concentré), à l’intensité, et aux formes ( Jeux, jeux en équipes, formes motivantes pour les enfants)</a:t>
            </a:r>
          </a:p>
          <a:p>
            <a:r>
              <a:rPr lang="lb-LU" baseline="0" dirty="0" smtClean="0"/>
              <a:t>Il faut faire assez de pauses pour que l’enfant ne soit pas trop fatigué. </a:t>
            </a:r>
            <a:br>
              <a:rPr lang="lb-LU" baseline="0" dirty="0" smtClean="0"/>
            </a:br>
            <a:r>
              <a:rPr lang="lb-LU" baseline="0" dirty="0" smtClean="0"/>
              <a:t>De plus, un enfant est encore dans le développement physique (il est entrain de grandir etc, donc les os ne supportent pas assez de stress physique que les os d’un adulte). Ça fait que le risque des belssures est élevé.</a:t>
            </a:r>
            <a:endParaRPr lang="lb-LU" dirty="0"/>
          </a:p>
        </p:txBody>
      </p:sp>
      <p:sp>
        <p:nvSpPr>
          <p:cNvPr id="4" name="Slide Number Placeholder 3"/>
          <p:cNvSpPr>
            <a:spLocks noGrp="1"/>
          </p:cNvSpPr>
          <p:nvPr>
            <p:ph type="sldNum" sz="quarter" idx="10"/>
          </p:nvPr>
        </p:nvSpPr>
        <p:spPr/>
        <p:txBody>
          <a:bodyPr/>
          <a:lstStyle/>
          <a:p>
            <a:fld id="{C85C4016-4000-405B-AF8A-209E1BEA2518}" type="slidenum">
              <a:rPr lang="lb-LU" smtClean="0"/>
              <a:t>5</a:t>
            </a:fld>
            <a:endParaRPr lang="lb-LU"/>
          </a:p>
        </p:txBody>
      </p:sp>
    </p:spTree>
    <p:extLst>
      <p:ext uri="{BB962C8B-B14F-4D97-AF65-F5344CB8AC3E}">
        <p14:creationId xmlns:p14="http://schemas.microsoft.com/office/powerpoint/2010/main" val="295116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b-LU" dirty="0" smtClean="0"/>
              <a:t>Le but de l’athlé pour les enfants est que l’enfant est heureux quand il fait du sport. Il</a:t>
            </a:r>
            <a:r>
              <a:rPr lang="lb-LU" baseline="0" dirty="0" smtClean="0"/>
              <a:t> apprend à travailler dans un groupe et acquiert des compétences sociales comme par exemple le respect envers d’autres (Soit envers les entraîneurs, juges etc, soit envers ses coéquipiers). Il apprend aussi les mouvements de bases des différentes techniques et peut améliorer sa condition physique, sa coordination et sa santé.</a:t>
            </a:r>
            <a:br>
              <a:rPr lang="lb-LU" baseline="0" dirty="0" smtClean="0"/>
            </a:br>
            <a:r>
              <a:rPr lang="lb-LU" baseline="0" dirty="0" smtClean="0"/>
              <a:t>De plus, l’intégration sociale est demandée parce qu’il ya des enfants de différentes nationalités qui ont tous d’autres histoires à raconter. On apprend à les accepter tous.</a:t>
            </a:r>
            <a:br>
              <a:rPr lang="lb-LU" baseline="0" dirty="0" smtClean="0"/>
            </a:br>
            <a:r>
              <a:rPr lang="lb-LU" baseline="0" dirty="0" smtClean="0"/>
              <a:t>Aussi l’enfant peut s’épanoiur dans le sport et faire ce qu’il aime.</a:t>
            </a:r>
            <a:endParaRPr lang="lb-LU" dirty="0"/>
          </a:p>
        </p:txBody>
      </p:sp>
      <p:sp>
        <p:nvSpPr>
          <p:cNvPr id="4" name="Slide Number Placeholder 3"/>
          <p:cNvSpPr>
            <a:spLocks noGrp="1"/>
          </p:cNvSpPr>
          <p:nvPr>
            <p:ph type="sldNum" sz="quarter" idx="10"/>
          </p:nvPr>
        </p:nvSpPr>
        <p:spPr/>
        <p:txBody>
          <a:bodyPr/>
          <a:lstStyle/>
          <a:p>
            <a:fld id="{C85C4016-4000-405B-AF8A-209E1BEA2518}" type="slidenum">
              <a:rPr lang="lb-LU" smtClean="0"/>
              <a:t>6</a:t>
            </a:fld>
            <a:endParaRPr lang="lb-LU"/>
          </a:p>
        </p:txBody>
      </p:sp>
    </p:spTree>
    <p:extLst>
      <p:ext uri="{BB962C8B-B14F-4D97-AF65-F5344CB8AC3E}">
        <p14:creationId xmlns:p14="http://schemas.microsoft.com/office/powerpoint/2010/main" val="32870457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b-LU" dirty="0" smtClean="0"/>
              <a:t>On peut trouver le programme KIDS ATHLETICS</a:t>
            </a:r>
            <a:r>
              <a:rPr lang="lb-LU" baseline="0" dirty="0" smtClean="0"/>
              <a:t> sur tout le monde. Proche de nous comme par exemple à Rouen, mais aussi plus éloigné, comme par exemple à Vanautu. Mais l’idée de base reste toujours la même.</a:t>
            </a:r>
            <a:endParaRPr lang="lb-LU" dirty="0"/>
          </a:p>
        </p:txBody>
      </p:sp>
      <p:sp>
        <p:nvSpPr>
          <p:cNvPr id="4" name="Slide Number Placeholder 3"/>
          <p:cNvSpPr>
            <a:spLocks noGrp="1"/>
          </p:cNvSpPr>
          <p:nvPr>
            <p:ph type="sldNum" sz="quarter" idx="10"/>
          </p:nvPr>
        </p:nvSpPr>
        <p:spPr/>
        <p:txBody>
          <a:bodyPr/>
          <a:lstStyle/>
          <a:p>
            <a:fld id="{C85C4016-4000-405B-AF8A-209E1BEA2518}" type="slidenum">
              <a:rPr lang="lb-LU" smtClean="0"/>
              <a:t>8</a:t>
            </a:fld>
            <a:endParaRPr lang="lb-LU"/>
          </a:p>
        </p:txBody>
      </p:sp>
    </p:spTree>
    <p:extLst>
      <p:ext uri="{BB962C8B-B14F-4D97-AF65-F5344CB8AC3E}">
        <p14:creationId xmlns:p14="http://schemas.microsoft.com/office/powerpoint/2010/main" val="22206501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b-LU" smtClean="0"/>
              <a:t>Différents pays qui contribuent au IAAF KIDS</a:t>
            </a:r>
            <a:r>
              <a:rPr lang="lb-LU" baseline="0" smtClean="0"/>
              <a:t> ATHLETICS</a:t>
            </a:r>
            <a:endParaRPr lang="lb-LU"/>
          </a:p>
        </p:txBody>
      </p:sp>
      <p:sp>
        <p:nvSpPr>
          <p:cNvPr id="4" name="Slide Number Placeholder 3"/>
          <p:cNvSpPr>
            <a:spLocks noGrp="1"/>
          </p:cNvSpPr>
          <p:nvPr>
            <p:ph type="sldNum" sz="quarter" idx="10"/>
          </p:nvPr>
        </p:nvSpPr>
        <p:spPr/>
        <p:txBody>
          <a:bodyPr/>
          <a:lstStyle/>
          <a:p>
            <a:fld id="{C85C4016-4000-405B-AF8A-209E1BEA2518}" type="slidenum">
              <a:rPr lang="lb-LU" smtClean="0"/>
              <a:t>9</a:t>
            </a:fld>
            <a:endParaRPr lang="lb-LU"/>
          </a:p>
        </p:txBody>
      </p:sp>
    </p:spTree>
    <p:extLst>
      <p:ext uri="{BB962C8B-B14F-4D97-AF65-F5344CB8AC3E}">
        <p14:creationId xmlns:p14="http://schemas.microsoft.com/office/powerpoint/2010/main" val="3059700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b-LU" dirty="0" smtClean="0"/>
              <a:t>Le FLA</a:t>
            </a:r>
            <a:r>
              <a:rPr lang="lb-LU" baseline="0" dirty="0" smtClean="0"/>
              <a:t> KIDS CUP est un programme d’athlé pour les catégories ludiques et benjamin et il est basé sur l’idée du IAAF KIDS ATHLETICS</a:t>
            </a:r>
          </a:p>
          <a:p>
            <a:r>
              <a:rPr lang="lb-LU" baseline="0" dirty="0" smtClean="0"/>
              <a:t>Les équipes sont toujours mixtes et il y a toujours 4 domaines de disciplines (Endurance, Sprint, Saut, Lancer)</a:t>
            </a:r>
            <a:br>
              <a:rPr lang="lb-LU" baseline="0" dirty="0" smtClean="0"/>
            </a:br>
            <a:r>
              <a:rPr lang="lb-LU" baseline="0" dirty="0" smtClean="0"/>
              <a:t>Aucun enfant ne eut faire un résultat nul, comme ça tout enfant se retrouve dans les résultats et voit qu’il a contribué à la performance de son équipe.</a:t>
            </a:r>
            <a:endParaRPr lang="lb-LU" dirty="0"/>
          </a:p>
        </p:txBody>
      </p:sp>
      <p:sp>
        <p:nvSpPr>
          <p:cNvPr id="4" name="Slide Number Placeholder 3"/>
          <p:cNvSpPr>
            <a:spLocks noGrp="1"/>
          </p:cNvSpPr>
          <p:nvPr>
            <p:ph type="sldNum" sz="quarter" idx="10"/>
          </p:nvPr>
        </p:nvSpPr>
        <p:spPr/>
        <p:txBody>
          <a:bodyPr/>
          <a:lstStyle/>
          <a:p>
            <a:fld id="{C85C4016-4000-405B-AF8A-209E1BEA2518}" type="slidenum">
              <a:rPr lang="lb-LU" smtClean="0"/>
              <a:t>10</a:t>
            </a:fld>
            <a:endParaRPr lang="lb-LU"/>
          </a:p>
        </p:txBody>
      </p:sp>
    </p:spTree>
    <p:extLst>
      <p:ext uri="{BB962C8B-B14F-4D97-AF65-F5344CB8AC3E}">
        <p14:creationId xmlns:p14="http://schemas.microsoft.com/office/powerpoint/2010/main" val="340157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lb-L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lb-LU"/>
          </a:p>
        </p:txBody>
      </p:sp>
      <p:sp>
        <p:nvSpPr>
          <p:cNvPr id="4" name="Date Placeholder 3"/>
          <p:cNvSpPr>
            <a:spLocks noGrp="1"/>
          </p:cNvSpPr>
          <p:nvPr>
            <p:ph type="dt" sz="half" idx="10"/>
          </p:nvPr>
        </p:nvSpPr>
        <p:spPr/>
        <p:txBody>
          <a:bodyPr/>
          <a:lstStyle/>
          <a:p>
            <a:fld id="{0752B46B-AA5B-4663-A45F-1C09AF5B0B45}" type="datetimeFigureOut">
              <a:rPr lang="lb-LU" smtClean="0"/>
              <a:t>01/11/2013</a:t>
            </a:fld>
            <a:endParaRPr lang="lb-LU"/>
          </a:p>
        </p:txBody>
      </p:sp>
      <p:sp>
        <p:nvSpPr>
          <p:cNvPr id="5" name="Footer Placeholder 4"/>
          <p:cNvSpPr>
            <a:spLocks noGrp="1"/>
          </p:cNvSpPr>
          <p:nvPr>
            <p:ph type="ftr" sz="quarter" idx="11"/>
          </p:nvPr>
        </p:nvSpPr>
        <p:spPr/>
        <p:txBody>
          <a:bodyPr/>
          <a:lstStyle/>
          <a:p>
            <a:endParaRPr lang="lb-LU"/>
          </a:p>
        </p:txBody>
      </p:sp>
      <p:sp>
        <p:nvSpPr>
          <p:cNvPr id="6" name="Slide Number Placeholder 5"/>
          <p:cNvSpPr>
            <a:spLocks noGrp="1"/>
          </p:cNvSpPr>
          <p:nvPr>
            <p:ph type="sldNum" sz="quarter" idx="12"/>
          </p:nvPr>
        </p:nvSpPr>
        <p:spPr/>
        <p:txBody>
          <a:bodyPr/>
          <a:lstStyle/>
          <a:p>
            <a:fld id="{58129E94-F8DF-4673-837E-AE19CFBE7CD0}" type="slidenum">
              <a:rPr lang="lb-LU" smtClean="0"/>
              <a:t>‹#›</a:t>
            </a:fld>
            <a:endParaRPr lang="lb-LU"/>
          </a:p>
        </p:txBody>
      </p:sp>
    </p:spTree>
    <p:extLst>
      <p:ext uri="{BB962C8B-B14F-4D97-AF65-F5344CB8AC3E}">
        <p14:creationId xmlns:p14="http://schemas.microsoft.com/office/powerpoint/2010/main" val="4087605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b-L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b-LU"/>
          </a:p>
        </p:txBody>
      </p:sp>
      <p:sp>
        <p:nvSpPr>
          <p:cNvPr id="4" name="Date Placeholder 3"/>
          <p:cNvSpPr>
            <a:spLocks noGrp="1"/>
          </p:cNvSpPr>
          <p:nvPr>
            <p:ph type="dt" sz="half" idx="10"/>
          </p:nvPr>
        </p:nvSpPr>
        <p:spPr/>
        <p:txBody>
          <a:bodyPr/>
          <a:lstStyle/>
          <a:p>
            <a:fld id="{0752B46B-AA5B-4663-A45F-1C09AF5B0B45}" type="datetimeFigureOut">
              <a:rPr lang="lb-LU" smtClean="0"/>
              <a:t>01/11/2013</a:t>
            </a:fld>
            <a:endParaRPr lang="lb-LU"/>
          </a:p>
        </p:txBody>
      </p:sp>
      <p:sp>
        <p:nvSpPr>
          <p:cNvPr id="5" name="Footer Placeholder 4"/>
          <p:cNvSpPr>
            <a:spLocks noGrp="1"/>
          </p:cNvSpPr>
          <p:nvPr>
            <p:ph type="ftr" sz="quarter" idx="11"/>
          </p:nvPr>
        </p:nvSpPr>
        <p:spPr/>
        <p:txBody>
          <a:bodyPr/>
          <a:lstStyle/>
          <a:p>
            <a:endParaRPr lang="lb-LU"/>
          </a:p>
        </p:txBody>
      </p:sp>
      <p:sp>
        <p:nvSpPr>
          <p:cNvPr id="6" name="Slide Number Placeholder 5"/>
          <p:cNvSpPr>
            <a:spLocks noGrp="1"/>
          </p:cNvSpPr>
          <p:nvPr>
            <p:ph type="sldNum" sz="quarter" idx="12"/>
          </p:nvPr>
        </p:nvSpPr>
        <p:spPr/>
        <p:txBody>
          <a:bodyPr/>
          <a:lstStyle/>
          <a:p>
            <a:fld id="{58129E94-F8DF-4673-837E-AE19CFBE7CD0}" type="slidenum">
              <a:rPr lang="lb-LU" smtClean="0"/>
              <a:t>‹#›</a:t>
            </a:fld>
            <a:endParaRPr lang="lb-LU"/>
          </a:p>
        </p:txBody>
      </p:sp>
    </p:spTree>
    <p:extLst>
      <p:ext uri="{BB962C8B-B14F-4D97-AF65-F5344CB8AC3E}">
        <p14:creationId xmlns:p14="http://schemas.microsoft.com/office/powerpoint/2010/main" val="811550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b-L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b-LU"/>
          </a:p>
        </p:txBody>
      </p:sp>
      <p:sp>
        <p:nvSpPr>
          <p:cNvPr id="4" name="Date Placeholder 3"/>
          <p:cNvSpPr>
            <a:spLocks noGrp="1"/>
          </p:cNvSpPr>
          <p:nvPr>
            <p:ph type="dt" sz="half" idx="10"/>
          </p:nvPr>
        </p:nvSpPr>
        <p:spPr/>
        <p:txBody>
          <a:bodyPr/>
          <a:lstStyle/>
          <a:p>
            <a:fld id="{0752B46B-AA5B-4663-A45F-1C09AF5B0B45}" type="datetimeFigureOut">
              <a:rPr lang="lb-LU" smtClean="0"/>
              <a:t>01/11/2013</a:t>
            </a:fld>
            <a:endParaRPr lang="lb-LU"/>
          </a:p>
        </p:txBody>
      </p:sp>
      <p:sp>
        <p:nvSpPr>
          <p:cNvPr id="5" name="Footer Placeholder 4"/>
          <p:cNvSpPr>
            <a:spLocks noGrp="1"/>
          </p:cNvSpPr>
          <p:nvPr>
            <p:ph type="ftr" sz="quarter" idx="11"/>
          </p:nvPr>
        </p:nvSpPr>
        <p:spPr/>
        <p:txBody>
          <a:bodyPr/>
          <a:lstStyle/>
          <a:p>
            <a:endParaRPr lang="lb-LU"/>
          </a:p>
        </p:txBody>
      </p:sp>
      <p:sp>
        <p:nvSpPr>
          <p:cNvPr id="6" name="Slide Number Placeholder 5"/>
          <p:cNvSpPr>
            <a:spLocks noGrp="1"/>
          </p:cNvSpPr>
          <p:nvPr>
            <p:ph type="sldNum" sz="quarter" idx="12"/>
          </p:nvPr>
        </p:nvSpPr>
        <p:spPr/>
        <p:txBody>
          <a:bodyPr/>
          <a:lstStyle/>
          <a:p>
            <a:fld id="{58129E94-F8DF-4673-837E-AE19CFBE7CD0}" type="slidenum">
              <a:rPr lang="lb-LU" smtClean="0"/>
              <a:t>‹#›</a:t>
            </a:fld>
            <a:endParaRPr lang="lb-LU"/>
          </a:p>
        </p:txBody>
      </p:sp>
    </p:spTree>
    <p:extLst>
      <p:ext uri="{BB962C8B-B14F-4D97-AF65-F5344CB8AC3E}">
        <p14:creationId xmlns:p14="http://schemas.microsoft.com/office/powerpoint/2010/main" val="119628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b-L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b-LU"/>
          </a:p>
        </p:txBody>
      </p:sp>
      <p:sp>
        <p:nvSpPr>
          <p:cNvPr id="4" name="Date Placeholder 3"/>
          <p:cNvSpPr>
            <a:spLocks noGrp="1"/>
          </p:cNvSpPr>
          <p:nvPr>
            <p:ph type="dt" sz="half" idx="10"/>
          </p:nvPr>
        </p:nvSpPr>
        <p:spPr/>
        <p:txBody>
          <a:bodyPr/>
          <a:lstStyle/>
          <a:p>
            <a:fld id="{0752B46B-AA5B-4663-A45F-1C09AF5B0B45}" type="datetimeFigureOut">
              <a:rPr lang="lb-LU" smtClean="0"/>
              <a:t>01/11/2013</a:t>
            </a:fld>
            <a:endParaRPr lang="lb-LU"/>
          </a:p>
        </p:txBody>
      </p:sp>
      <p:sp>
        <p:nvSpPr>
          <p:cNvPr id="5" name="Footer Placeholder 4"/>
          <p:cNvSpPr>
            <a:spLocks noGrp="1"/>
          </p:cNvSpPr>
          <p:nvPr>
            <p:ph type="ftr" sz="quarter" idx="11"/>
          </p:nvPr>
        </p:nvSpPr>
        <p:spPr/>
        <p:txBody>
          <a:bodyPr/>
          <a:lstStyle/>
          <a:p>
            <a:endParaRPr lang="lb-LU"/>
          </a:p>
        </p:txBody>
      </p:sp>
      <p:sp>
        <p:nvSpPr>
          <p:cNvPr id="6" name="Slide Number Placeholder 5"/>
          <p:cNvSpPr>
            <a:spLocks noGrp="1"/>
          </p:cNvSpPr>
          <p:nvPr>
            <p:ph type="sldNum" sz="quarter" idx="12"/>
          </p:nvPr>
        </p:nvSpPr>
        <p:spPr/>
        <p:txBody>
          <a:bodyPr/>
          <a:lstStyle/>
          <a:p>
            <a:fld id="{58129E94-F8DF-4673-837E-AE19CFBE7CD0}" type="slidenum">
              <a:rPr lang="lb-LU" smtClean="0"/>
              <a:t>‹#›</a:t>
            </a:fld>
            <a:endParaRPr lang="lb-LU"/>
          </a:p>
        </p:txBody>
      </p:sp>
    </p:spTree>
    <p:extLst>
      <p:ext uri="{BB962C8B-B14F-4D97-AF65-F5344CB8AC3E}">
        <p14:creationId xmlns:p14="http://schemas.microsoft.com/office/powerpoint/2010/main" val="1001603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lb-L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52B46B-AA5B-4663-A45F-1C09AF5B0B45}" type="datetimeFigureOut">
              <a:rPr lang="lb-LU" smtClean="0"/>
              <a:t>01/11/2013</a:t>
            </a:fld>
            <a:endParaRPr lang="lb-LU"/>
          </a:p>
        </p:txBody>
      </p:sp>
      <p:sp>
        <p:nvSpPr>
          <p:cNvPr id="5" name="Footer Placeholder 4"/>
          <p:cNvSpPr>
            <a:spLocks noGrp="1"/>
          </p:cNvSpPr>
          <p:nvPr>
            <p:ph type="ftr" sz="quarter" idx="11"/>
          </p:nvPr>
        </p:nvSpPr>
        <p:spPr/>
        <p:txBody>
          <a:bodyPr/>
          <a:lstStyle/>
          <a:p>
            <a:endParaRPr lang="lb-LU"/>
          </a:p>
        </p:txBody>
      </p:sp>
      <p:sp>
        <p:nvSpPr>
          <p:cNvPr id="6" name="Slide Number Placeholder 5"/>
          <p:cNvSpPr>
            <a:spLocks noGrp="1"/>
          </p:cNvSpPr>
          <p:nvPr>
            <p:ph type="sldNum" sz="quarter" idx="12"/>
          </p:nvPr>
        </p:nvSpPr>
        <p:spPr/>
        <p:txBody>
          <a:bodyPr/>
          <a:lstStyle/>
          <a:p>
            <a:fld id="{58129E94-F8DF-4673-837E-AE19CFBE7CD0}" type="slidenum">
              <a:rPr lang="lb-LU" smtClean="0"/>
              <a:t>‹#›</a:t>
            </a:fld>
            <a:endParaRPr lang="lb-LU"/>
          </a:p>
        </p:txBody>
      </p:sp>
    </p:spTree>
    <p:extLst>
      <p:ext uri="{BB962C8B-B14F-4D97-AF65-F5344CB8AC3E}">
        <p14:creationId xmlns:p14="http://schemas.microsoft.com/office/powerpoint/2010/main" val="406001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b-L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b-L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b-LU"/>
          </a:p>
        </p:txBody>
      </p:sp>
      <p:sp>
        <p:nvSpPr>
          <p:cNvPr id="5" name="Date Placeholder 4"/>
          <p:cNvSpPr>
            <a:spLocks noGrp="1"/>
          </p:cNvSpPr>
          <p:nvPr>
            <p:ph type="dt" sz="half" idx="10"/>
          </p:nvPr>
        </p:nvSpPr>
        <p:spPr/>
        <p:txBody>
          <a:bodyPr/>
          <a:lstStyle/>
          <a:p>
            <a:fld id="{0752B46B-AA5B-4663-A45F-1C09AF5B0B45}" type="datetimeFigureOut">
              <a:rPr lang="lb-LU" smtClean="0"/>
              <a:t>01/11/2013</a:t>
            </a:fld>
            <a:endParaRPr lang="lb-LU"/>
          </a:p>
        </p:txBody>
      </p:sp>
      <p:sp>
        <p:nvSpPr>
          <p:cNvPr id="6" name="Footer Placeholder 5"/>
          <p:cNvSpPr>
            <a:spLocks noGrp="1"/>
          </p:cNvSpPr>
          <p:nvPr>
            <p:ph type="ftr" sz="quarter" idx="11"/>
          </p:nvPr>
        </p:nvSpPr>
        <p:spPr/>
        <p:txBody>
          <a:bodyPr/>
          <a:lstStyle/>
          <a:p>
            <a:endParaRPr lang="lb-LU"/>
          </a:p>
        </p:txBody>
      </p:sp>
      <p:sp>
        <p:nvSpPr>
          <p:cNvPr id="7" name="Slide Number Placeholder 6"/>
          <p:cNvSpPr>
            <a:spLocks noGrp="1"/>
          </p:cNvSpPr>
          <p:nvPr>
            <p:ph type="sldNum" sz="quarter" idx="12"/>
          </p:nvPr>
        </p:nvSpPr>
        <p:spPr/>
        <p:txBody>
          <a:bodyPr/>
          <a:lstStyle/>
          <a:p>
            <a:fld id="{58129E94-F8DF-4673-837E-AE19CFBE7CD0}" type="slidenum">
              <a:rPr lang="lb-LU" smtClean="0"/>
              <a:t>‹#›</a:t>
            </a:fld>
            <a:endParaRPr lang="lb-LU"/>
          </a:p>
        </p:txBody>
      </p:sp>
    </p:spTree>
    <p:extLst>
      <p:ext uri="{BB962C8B-B14F-4D97-AF65-F5344CB8AC3E}">
        <p14:creationId xmlns:p14="http://schemas.microsoft.com/office/powerpoint/2010/main" val="27008120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b-L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b-L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b-LU"/>
          </a:p>
        </p:txBody>
      </p:sp>
      <p:sp>
        <p:nvSpPr>
          <p:cNvPr id="7" name="Date Placeholder 6"/>
          <p:cNvSpPr>
            <a:spLocks noGrp="1"/>
          </p:cNvSpPr>
          <p:nvPr>
            <p:ph type="dt" sz="half" idx="10"/>
          </p:nvPr>
        </p:nvSpPr>
        <p:spPr/>
        <p:txBody>
          <a:bodyPr/>
          <a:lstStyle/>
          <a:p>
            <a:fld id="{0752B46B-AA5B-4663-A45F-1C09AF5B0B45}" type="datetimeFigureOut">
              <a:rPr lang="lb-LU" smtClean="0"/>
              <a:t>01/11/2013</a:t>
            </a:fld>
            <a:endParaRPr lang="lb-LU"/>
          </a:p>
        </p:txBody>
      </p:sp>
      <p:sp>
        <p:nvSpPr>
          <p:cNvPr id="8" name="Footer Placeholder 7"/>
          <p:cNvSpPr>
            <a:spLocks noGrp="1"/>
          </p:cNvSpPr>
          <p:nvPr>
            <p:ph type="ftr" sz="quarter" idx="11"/>
          </p:nvPr>
        </p:nvSpPr>
        <p:spPr/>
        <p:txBody>
          <a:bodyPr/>
          <a:lstStyle/>
          <a:p>
            <a:endParaRPr lang="lb-LU"/>
          </a:p>
        </p:txBody>
      </p:sp>
      <p:sp>
        <p:nvSpPr>
          <p:cNvPr id="9" name="Slide Number Placeholder 8"/>
          <p:cNvSpPr>
            <a:spLocks noGrp="1"/>
          </p:cNvSpPr>
          <p:nvPr>
            <p:ph type="sldNum" sz="quarter" idx="12"/>
          </p:nvPr>
        </p:nvSpPr>
        <p:spPr/>
        <p:txBody>
          <a:bodyPr/>
          <a:lstStyle/>
          <a:p>
            <a:fld id="{58129E94-F8DF-4673-837E-AE19CFBE7CD0}" type="slidenum">
              <a:rPr lang="lb-LU" smtClean="0"/>
              <a:t>‹#›</a:t>
            </a:fld>
            <a:endParaRPr lang="lb-LU"/>
          </a:p>
        </p:txBody>
      </p:sp>
    </p:spTree>
    <p:extLst>
      <p:ext uri="{BB962C8B-B14F-4D97-AF65-F5344CB8AC3E}">
        <p14:creationId xmlns:p14="http://schemas.microsoft.com/office/powerpoint/2010/main" val="4120417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b-LU"/>
          </a:p>
        </p:txBody>
      </p:sp>
      <p:sp>
        <p:nvSpPr>
          <p:cNvPr id="3" name="Date Placeholder 2"/>
          <p:cNvSpPr>
            <a:spLocks noGrp="1"/>
          </p:cNvSpPr>
          <p:nvPr>
            <p:ph type="dt" sz="half" idx="10"/>
          </p:nvPr>
        </p:nvSpPr>
        <p:spPr/>
        <p:txBody>
          <a:bodyPr/>
          <a:lstStyle/>
          <a:p>
            <a:fld id="{0752B46B-AA5B-4663-A45F-1C09AF5B0B45}" type="datetimeFigureOut">
              <a:rPr lang="lb-LU" smtClean="0"/>
              <a:t>01/11/2013</a:t>
            </a:fld>
            <a:endParaRPr lang="lb-LU"/>
          </a:p>
        </p:txBody>
      </p:sp>
      <p:sp>
        <p:nvSpPr>
          <p:cNvPr id="4" name="Footer Placeholder 3"/>
          <p:cNvSpPr>
            <a:spLocks noGrp="1"/>
          </p:cNvSpPr>
          <p:nvPr>
            <p:ph type="ftr" sz="quarter" idx="11"/>
          </p:nvPr>
        </p:nvSpPr>
        <p:spPr/>
        <p:txBody>
          <a:bodyPr/>
          <a:lstStyle/>
          <a:p>
            <a:endParaRPr lang="lb-LU"/>
          </a:p>
        </p:txBody>
      </p:sp>
      <p:sp>
        <p:nvSpPr>
          <p:cNvPr id="5" name="Slide Number Placeholder 4"/>
          <p:cNvSpPr>
            <a:spLocks noGrp="1"/>
          </p:cNvSpPr>
          <p:nvPr>
            <p:ph type="sldNum" sz="quarter" idx="12"/>
          </p:nvPr>
        </p:nvSpPr>
        <p:spPr/>
        <p:txBody>
          <a:bodyPr/>
          <a:lstStyle/>
          <a:p>
            <a:fld id="{58129E94-F8DF-4673-837E-AE19CFBE7CD0}" type="slidenum">
              <a:rPr lang="lb-LU" smtClean="0"/>
              <a:t>‹#›</a:t>
            </a:fld>
            <a:endParaRPr lang="lb-LU"/>
          </a:p>
        </p:txBody>
      </p:sp>
    </p:spTree>
    <p:extLst>
      <p:ext uri="{BB962C8B-B14F-4D97-AF65-F5344CB8AC3E}">
        <p14:creationId xmlns:p14="http://schemas.microsoft.com/office/powerpoint/2010/main" val="29305302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52B46B-AA5B-4663-A45F-1C09AF5B0B45}" type="datetimeFigureOut">
              <a:rPr lang="lb-LU" smtClean="0"/>
              <a:t>01/11/2013</a:t>
            </a:fld>
            <a:endParaRPr lang="lb-LU"/>
          </a:p>
        </p:txBody>
      </p:sp>
      <p:sp>
        <p:nvSpPr>
          <p:cNvPr id="3" name="Footer Placeholder 2"/>
          <p:cNvSpPr>
            <a:spLocks noGrp="1"/>
          </p:cNvSpPr>
          <p:nvPr>
            <p:ph type="ftr" sz="quarter" idx="11"/>
          </p:nvPr>
        </p:nvSpPr>
        <p:spPr/>
        <p:txBody>
          <a:bodyPr/>
          <a:lstStyle/>
          <a:p>
            <a:endParaRPr lang="lb-LU"/>
          </a:p>
        </p:txBody>
      </p:sp>
      <p:sp>
        <p:nvSpPr>
          <p:cNvPr id="4" name="Slide Number Placeholder 3"/>
          <p:cNvSpPr>
            <a:spLocks noGrp="1"/>
          </p:cNvSpPr>
          <p:nvPr>
            <p:ph type="sldNum" sz="quarter" idx="12"/>
          </p:nvPr>
        </p:nvSpPr>
        <p:spPr/>
        <p:txBody>
          <a:bodyPr/>
          <a:lstStyle/>
          <a:p>
            <a:fld id="{58129E94-F8DF-4673-837E-AE19CFBE7CD0}" type="slidenum">
              <a:rPr lang="lb-LU" smtClean="0"/>
              <a:t>‹#›</a:t>
            </a:fld>
            <a:endParaRPr lang="lb-LU"/>
          </a:p>
        </p:txBody>
      </p:sp>
    </p:spTree>
    <p:extLst>
      <p:ext uri="{BB962C8B-B14F-4D97-AF65-F5344CB8AC3E}">
        <p14:creationId xmlns:p14="http://schemas.microsoft.com/office/powerpoint/2010/main" val="2550715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b-L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b-L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52B46B-AA5B-4663-A45F-1C09AF5B0B45}" type="datetimeFigureOut">
              <a:rPr lang="lb-LU" smtClean="0"/>
              <a:t>01/11/2013</a:t>
            </a:fld>
            <a:endParaRPr lang="lb-LU"/>
          </a:p>
        </p:txBody>
      </p:sp>
      <p:sp>
        <p:nvSpPr>
          <p:cNvPr id="6" name="Footer Placeholder 5"/>
          <p:cNvSpPr>
            <a:spLocks noGrp="1"/>
          </p:cNvSpPr>
          <p:nvPr>
            <p:ph type="ftr" sz="quarter" idx="11"/>
          </p:nvPr>
        </p:nvSpPr>
        <p:spPr/>
        <p:txBody>
          <a:bodyPr/>
          <a:lstStyle/>
          <a:p>
            <a:endParaRPr lang="lb-LU"/>
          </a:p>
        </p:txBody>
      </p:sp>
      <p:sp>
        <p:nvSpPr>
          <p:cNvPr id="7" name="Slide Number Placeholder 6"/>
          <p:cNvSpPr>
            <a:spLocks noGrp="1"/>
          </p:cNvSpPr>
          <p:nvPr>
            <p:ph type="sldNum" sz="quarter" idx="12"/>
          </p:nvPr>
        </p:nvSpPr>
        <p:spPr/>
        <p:txBody>
          <a:bodyPr/>
          <a:lstStyle/>
          <a:p>
            <a:fld id="{58129E94-F8DF-4673-837E-AE19CFBE7CD0}" type="slidenum">
              <a:rPr lang="lb-LU" smtClean="0"/>
              <a:t>‹#›</a:t>
            </a:fld>
            <a:endParaRPr lang="lb-LU"/>
          </a:p>
        </p:txBody>
      </p:sp>
    </p:spTree>
    <p:extLst>
      <p:ext uri="{BB962C8B-B14F-4D97-AF65-F5344CB8AC3E}">
        <p14:creationId xmlns:p14="http://schemas.microsoft.com/office/powerpoint/2010/main" val="1052843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b-L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b-L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52B46B-AA5B-4663-A45F-1C09AF5B0B45}" type="datetimeFigureOut">
              <a:rPr lang="lb-LU" smtClean="0"/>
              <a:t>01/11/2013</a:t>
            </a:fld>
            <a:endParaRPr lang="lb-LU"/>
          </a:p>
        </p:txBody>
      </p:sp>
      <p:sp>
        <p:nvSpPr>
          <p:cNvPr id="6" name="Footer Placeholder 5"/>
          <p:cNvSpPr>
            <a:spLocks noGrp="1"/>
          </p:cNvSpPr>
          <p:nvPr>
            <p:ph type="ftr" sz="quarter" idx="11"/>
          </p:nvPr>
        </p:nvSpPr>
        <p:spPr/>
        <p:txBody>
          <a:bodyPr/>
          <a:lstStyle/>
          <a:p>
            <a:endParaRPr lang="lb-LU"/>
          </a:p>
        </p:txBody>
      </p:sp>
      <p:sp>
        <p:nvSpPr>
          <p:cNvPr id="7" name="Slide Number Placeholder 6"/>
          <p:cNvSpPr>
            <a:spLocks noGrp="1"/>
          </p:cNvSpPr>
          <p:nvPr>
            <p:ph type="sldNum" sz="quarter" idx="12"/>
          </p:nvPr>
        </p:nvSpPr>
        <p:spPr/>
        <p:txBody>
          <a:bodyPr/>
          <a:lstStyle/>
          <a:p>
            <a:fld id="{58129E94-F8DF-4673-837E-AE19CFBE7CD0}" type="slidenum">
              <a:rPr lang="lb-LU" smtClean="0"/>
              <a:t>‹#›</a:t>
            </a:fld>
            <a:endParaRPr lang="lb-LU"/>
          </a:p>
        </p:txBody>
      </p:sp>
    </p:spTree>
    <p:extLst>
      <p:ext uri="{BB962C8B-B14F-4D97-AF65-F5344CB8AC3E}">
        <p14:creationId xmlns:p14="http://schemas.microsoft.com/office/powerpoint/2010/main" val="2042923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b-L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b-L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52B46B-AA5B-4663-A45F-1C09AF5B0B45}" type="datetimeFigureOut">
              <a:rPr lang="lb-LU" smtClean="0"/>
              <a:t>01/11/2013</a:t>
            </a:fld>
            <a:endParaRPr lang="lb-L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b-L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129E94-F8DF-4673-837E-AE19CFBE7CD0}" type="slidenum">
              <a:rPr lang="lb-LU" smtClean="0"/>
              <a:t>‹#›</a:t>
            </a:fld>
            <a:endParaRPr lang="lb-LU"/>
          </a:p>
        </p:txBody>
      </p:sp>
    </p:spTree>
    <p:extLst>
      <p:ext uri="{BB962C8B-B14F-4D97-AF65-F5344CB8AC3E}">
        <p14:creationId xmlns:p14="http://schemas.microsoft.com/office/powerpoint/2010/main" val="32538128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lb-L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youtube.com/watch?v=1f_vpla_87E"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youtube.com/watch?v=1f_vpla_87E" TargetMode="External"/><Relationship Id="rId2" Type="http://schemas.openxmlformats.org/officeDocument/2006/relationships/hyperlink" Target="http://www.iaaf.org/about-iaaf/documents/schoolyouth#iaaf-kids-youth-newsletter" TargetMode="External"/><Relationship Id="rId1" Type="http://schemas.openxmlformats.org/officeDocument/2006/relationships/slideLayout" Target="../slideLayouts/slideLayout2.xml"/><Relationship Id="rId4" Type="http://schemas.openxmlformats.org/officeDocument/2006/relationships/hyperlink" Target="http://www.fla.l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1772816"/>
            <a:ext cx="6348198" cy="4761148"/>
          </a:xfrm>
          <a:prstGeom prst="rect">
            <a:avLst/>
          </a:prstGeom>
          <a:effectLst>
            <a:outerShdw blurRad="50800" dist="50800" dir="5400000" algn="ctr" rotWithShape="0">
              <a:srgbClr val="000000">
                <a:alpha val="39000"/>
              </a:srgbClr>
            </a:outerShdw>
          </a:effectLst>
        </p:spPr>
      </p:pic>
      <p:sp>
        <p:nvSpPr>
          <p:cNvPr id="2" name="Title 1"/>
          <p:cNvSpPr>
            <a:spLocks noGrp="1"/>
          </p:cNvSpPr>
          <p:nvPr>
            <p:ph type="ctrTitle"/>
          </p:nvPr>
        </p:nvSpPr>
        <p:spPr>
          <a:xfrm>
            <a:off x="0" y="0"/>
            <a:ext cx="9138708" cy="1988840"/>
          </a:xfrm>
        </p:spPr>
        <p:txBody>
          <a:bodyPr>
            <a:normAutofit/>
          </a:bodyPr>
          <a:lstStyle/>
          <a:p>
            <a:r>
              <a:rPr lang="lb-LU" sz="5400" u="sng" dirty="0" smtClean="0"/>
              <a:t>KIDS ATHLETICS</a:t>
            </a:r>
            <a:endParaRPr lang="lb-LU" sz="5400" u="sng" dirty="0"/>
          </a:p>
        </p:txBody>
      </p:sp>
    </p:spTree>
    <p:extLst>
      <p:ext uri="{BB962C8B-B14F-4D97-AF65-F5344CB8AC3E}">
        <p14:creationId xmlns:p14="http://schemas.microsoft.com/office/powerpoint/2010/main" val="11184188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b-LU" dirty="0" smtClean="0"/>
              <a:t>FLA Kids Cup</a:t>
            </a:r>
            <a:endParaRPr lang="lb-LU" dirty="0"/>
          </a:p>
        </p:txBody>
      </p:sp>
      <p:sp>
        <p:nvSpPr>
          <p:cNvPr id="3" name="Content Placeholder 2"/>
          <p:cNvSpPr>
            <a:spLocks noGrp="1"/>
          </p:cNvSpPr>
          <p:nvPr>
            <p:ph idx="1"/>
          </p:nvPr>
        </p:nvSpPr>
        <p:spPr/>
        <p:txBody>
          <a:bodyPr/>
          <a:lstStyle/>
          <a:p>
            <a:r>
              <a:rPr lang="lb-LU" dirty="0" smtClean="0"/>
              <a:t>Inspiré du </a:t>
            </a:r>
            <a:r>
              <a:rPr lang="lb-LU" dirty="0" smtClean="0"/>
              <a:t>IAAF Kids Athletics </a:t>
            </a:r>
          </a:p>
          <a:p>
            <a:r>
              <a:rPr lang="lb-LU" dirty="0" smtClean="0"/>
              <a:t>Ludiques / Benjamins</a:t>
            </a:r>
          </a:p>
          <a:p>
            <a:r>
              <a:rPr lang="lb-LU" dirty="0" smtClean="0"/>
              <a:t>Équipes mixtes</a:t>
            </a:r>
          </a:p>
          <a:p>
            <a:r>
              <a:rPr lang="lb-LU" dirty="0" smtClean="0"/>
              <a:t>4 </a:t>
            </a:r>
            <a:r>
              <a:rPr lang="lb-LU" dirty="0" smtClean="0"/>
              <a:t>Disciplines</a:t>
            </a:r>
            <a:r>
              <a:rPr lang="lb-LU" dirty="0" smtClean="0"/>
              <a:t> </a:t>
            </a:r>
            <a:r>
              <a:rPr lang="lb-LU" dirty="0" smtClean="0"/>
              <a:t>: </a:t>
            </a:r>
            <a:r>
              <a:rPr lang="lb-LU" dirty="0" smtClean="0"/>
              <a:t>Endurance, Saut, Sprint, Lancer</a:t>
            </a:r>
            <a:endParaRPr lang="lb-LU" dirty="0"/>
          </a:p>
          <a:p>
            <a:r>
              <a:rPr lang="lb-LU" dirty="0" smtClean="0"/>
              <a:t>Pas de résultats nuls</a:t>
            </a:r>
            <a:endParaRPr lang="lb-LU"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4077072"/>
            <a:ext cx="4200128" cy="2627166"/>
          </a:xfrm>
          <a:prstGeom prst="rect">
            <a:avLst/>
          </a:prstGeom>
        </p:spPr>
      </p:pic>
    </p:spTree>
    <p:extLst>
      <p:ext uri="{BB962C8B-B14F-4D97-AF65-F5344CB8AC3E}">
        <p14:creationId xmlns:p14="http://schemas.microsoft.com/office/powerpoint/2010/main" val="14812154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99992" y="260648"/>
            <a:ext cx="4457558" cy="2967062"/>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3435073"/>
            <a:ext cx="4680520" cy="3115471"/>
          </a:xfrm>
          <a:prstGeom prst="rect">
            <a:avLst/>
          </a:prstGeom>
        </p:spPr>
      </p:pic>
    </p:spTree>
    <p:extLst>
      <p:ext uri="{BB962C8B-B14F-4D97-AF65-F5344CB8AC3E}">
        <p14:creationId xmlns:p14="http://schemas.microsoft.com/office/powerpoint/2010/main" val="622842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750"/>
                                        <p:tgtEl>
                                          <p:spTgt spid="4"/>
                                        </p:tgtEl>
                                      </p:cBhvr>
                                    </p:animEffect>
                                  </p:childTnLst>
                                </p:cTn>
                              </p:par>
                              <p:par>
                                <p:cTn id="8" presetID="10" presetClass="entr" presetSubtype="0" fill="hold" nodeType="withEffect">
                                  <p:stCondLst>
                                    <p:cond delay="175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476672"/>
            <a:ext cx="8570304" cy="5704608"/>
          </a:xfrm>
        </p:spPr>
      </p:pic>
    </p:spTree>
    <p:extLst>
      <p:ext uri="{BB962C8B-B14F-4D97-AF65-F5344CB8AC3E}">
        <p14:creationId xmlns:p14="http://schemas.microsoft.com/office/powerpoint/2010/main" val="2461232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8923" y="198900"/>
            <a:ext cx="4219061" cy="2808312"/>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3429000"/>
            <a:ext cx="4248472" cy="288032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8024" y="198900"/>
            <a:ext cx="4057650" cy="6096000"/>
          </a:xfrm>
          <a:prstGeom prst="rect">
            <a:avLst/>
          </a:prstGeom>
        </p:spPr>
      </p:pic>
    </p:spTree>
    <p:extLst>
      <p:ext uri="{BB962C8B-B14F-4D97-AF65-F5344CB8AC3E}">
        <p14:creationId xmlns:p14="http://schemas.microsoft.com/office/powerpoint/2010/main" val="3622786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50"/>
                                        <p:tgtEl>
                                          <p:spTgt spid="4"/>
                                        </p:tgtEl>
                                      </p:cBhvr>
                                    </p:animEffect>
                                  </p:childTnLst>
                                </p:cTn>
                              </p:par>
                              <p:par>
                                <p:cTn id="8" presetID="10" presetClass="entr" presetSubtype="0" fill="hold" nodeType="withEffect">
                                  <p:stCondLst>
                                    <p:cond delay="20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750"/>
                                        <p:tgtEl>
                                          <p:spTgt spid="6"/>
                                        </p:tgtEl>
                                      </p:cBhvr>
                                    </p:animEffect>
                                  </p:childTnLst>
                                </p:cTn>
                              </p:par>
                              <p:par>
                                <p:cTn id="11" presetID="10" presetClass="entr" presetSubtype="0" fill="hold" nodeType="withEffect">
                                  <p:stCondLst>
                                    <p:cond delay="425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52" y="260648"/>
            <a:ext cx="8139439" cy="6192688"/>
          </a:xfrm>
        </p:spPr>
      </p:pic>
    </p:spTree>
    <p:extLst>
      <p:ext uri="{BB962C8B-B14F-4D97-AF65-F5344CB8AC3E}">
        <p14:creationId xmlns:p14="http://schemas.microsoft.com/office/powerpoint/2010/main" val="182033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392654"/>
            <a:ext cx="3960199" cy="5989988"/>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404662"/>
            <a:ext cx="3985642" cy="5987819"/>
          </a:xfrm>
          <a:prstGeom prst="rect">
            <a:avLst/>
          </a:prstGeom>
        </p:spPr>
      </p:pic>
    </p:spTree>
    <p:extLst>
      <p:ext uri="{BB962C8B-B14F-4D97-AF65-F5344CB8AC3E}">
        <p14:creationId xmlns:p14="http://schemas.microsoft.com/office/powerpoint/2010/main" val="853904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b-LU" dirty="0" smtClean="0"/>
              <a:t>Video IAAF Kids Athletics</a:t>
            </a:r>
            <a:endParaRPr lang="lb-LU" dirty="0"/>
          </a:p>
        </p:txBody>
      </p:sp>
      <p:sp>
        <p:nvSpPr>
          <p:cNvPr id="3" name="Content Placeholder 2"/>
          <p:cNvSpPr>
            <a:spLocks noGrp="1"/>
          </p:cNvSpPr>
          <p:nvPr>
            <p:ph idx="1"/>
          </p:nvPr>
        </p:nvSpPr>
        <p:spPr>
          <a:xfrm>
            <a:off x="457200" y="2996952"/>
            <a:ext cx="8229600" cy="3129211"/>
          </a:xfrm>
        </p:spPr>
        <p:txBody>
          <a:bodyPr/>
          <a:lstStyle/>
          <a:p>
            <a:pPr marL="0" indent="0">
              <a:buNone/>
            </a:pPr>
            <a:r>
              <a:rPr lang="lb-LU" dirty="0" smtClean="0">
                <a:hlinkClick r:id="rId2"/>
              </a:rPr>
              <a:t>http://www.youtube.com/watch?v=1f_vpla_87E</a:t>
            </a:r>
            <a:endParaRPr lang="lb-LU" dirty="0" smtClean="0"/>
          </a:p>
          <a:p>
            <a:endParaRPr lang="lb-LU" dirty="0"/>
          </a:p>
        </p:txBody>
      </p:sp>
    </p:spTree>
    <p:extLst>
      <p:ext uri="{BB962C8B-B14F-4D97-AF65-F5344CB8AC3E}">
        <p14:creationId xmlns:p14="http://schemas.microsoft.com/office/powerpoint/2010/main" val="19124812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b-LU" dirty="0" smtClean="0"/>
              <a:t>Links</a:t>
            </a:r>
            <a:endParaRPr lang="lb-LU" dirty="0"/>
          </a:p>
        </p:txBody>
      </p:sp>
      <p:sp>
        <p:nvSpPr>
          <p:cNvPr id="3" name="Content Placeholder 2"/>
          <p:cNvSpPr>
            <a:spLocks noGrp="1"/>
          </p:cNvSpPr>
          <p:nvPr>
            <p:ph idx="1"/>
          </p:nvPr>
        </p:nvSpPr>
        <p:spPr/>
        <p:txBody>
          <a:bodyPr>
            <a:normAutofit/>
          </a:bodyPr>
          <a:lstStyle/>
          <a:p>
            <a:pPr marL="0" indent="0">
              <a:buNone/>
            </a:pPr>
            <a:endParaRPr lang="lb-LU" sz="2400" dirty="0" smtClean="0"/>
          </a:p>
          <a:p>
            <a:r>
              <a:rPr lang="lb-LU" sz="2400" dirty="0" smtClean="0"/>
              <a:t>IAAF Kids athletics ‘’a practical </a:t>
            </a:r>
            <a:r>
              <a:rPr lang="lb-LU" sz="2400" dirty="0"/>
              <a:t>guide’’ : </a:t>
            </a:r>
            <a:r>
              <a:rPr lang="lb-LU" sz="2400" dirty="0">
                <a:hlinkClick r:id="rId2"/>
              </a:rPr>
              <a:t>http://</a:t>
            </a:r>
            <a:r>
              <a:rPr lang="lb-LU" sz="2400" dirty="0" smtClean="0">
                <a:hlinkClick r:id="rId2"/>
              </a:rPr>
              <a:t>www.iaaf.org/about-iaaf/documents/schoolyouth#iaaf-kids-youth-newsletter</a:t>
            </a:r>
            <a:endParaRPr lang="lb-LU" sz="2400" dirty="0" smtClean="0"/>
          </a:p>
          <a:p>
            <a:pPr marL="0" indent="0">
              <a:buNone/>
            </a:pPr>
            <a:endParaRPr lang="lb-LU" sz="2400" dirty="0" smtClean="0"/>
          </a:p>
          <a:p>
            <a:r>
              <a:rPr lang="lb-LU" sz="2400" dirty="0" smtClean="0"/>
              <a:t>Video : </a:t>
            </a:r>
            <a:r>
              <a:rPr lang="lb-LU" sz="2400" dirty="0">
                <a:hlinkClick r:id="rId3"/>
              </a:rPr>
              <a:t>http://www.youtube.com/watch?v=1f_vpla_87E</a:t>
            </a:r>
            <a:endParaRPr lang="lb-LU" sz="2400" dirty="0"/>
          </a:p>
          <a:p>
            <a:endParaRPr lang="lb-LU" dirty="0" smtClean="0"/>
          </a:p>
          <a:p>
            <a:r>
              <a:rPr lang="lb-LU" sz="2400" dirty="0"/>
              <a:t>LTAD : </a:t>
            </a:r>
            <a:r>
              <a:rPr lang="lb-LU" sz="2400" dirty="0">
                <a:hlinkClick r:id="rId4"/>
              </a:rPr>
              <a:t>http://www.fla.lu</a:t>
            </a:r>
            <a:r>
              <a:rPr lang="lb-LU" sz="2400" dirty="0" smtClean="0">
                <a:hlinkClick r:id="rId4"/>
              </a:rPr>
              <a:t>/</a:t>
            </a:r>
            <a:r>
              <a:rPr lang="lb-LU" sz="2400" dirty="0" smtClean="0"/>
              <a:t>  (Formations -&gt; Document LTAD)</a:t>
            </a:r>
          </a:p>
          <a:p>
            <a:endParaRPr lang="lb-LU" dirty="0" smtClean="0"/>
          </a:p>
        </p:txBody>
      </p:sp>
    </p:spTree>
    <p:extLst>
      <p:ext uri="{BB962C8B-B14F-4D97-AF65-F5344CB8AC3E}">
        <p14:creationId xmlns:p14="http://schemas.microsoft.com/office/powerpoint/2010/main" val="29995990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536" y="0"/>
            <a:ext cx="9505056" cy="3176972"/>
          </a:xfrm>
        </p:spPr>
        <p:txBody>
          <a:bodyPr>
            <a:noAutofit/>
          </a:bodyPr>
          <a:lstStyle/>
          <a:p>
            <a:r>
              <a:rPr lang="lb-LU" sz="7200" dirty="0" smtClean="0"/>
              <a:t>Fundamental athletics</a:t>
            </a:r>
            <a:endParaRPr lang="lb-LU" sz="7200" dirty="0"/>
          </a:p>
        </p:txBody>
      </p:sp>
      <p:sp>
        <p:nvSpPr>
          <p:cNvPr id="5" name="Donut 4"/>
          <p:cNvSpPr/>
          <p:nvPr/>
        </p:nvSpPr>
        <p:spPr>
          <a:xfrm>
            <a:off x="179512" y="836712"/>
            <a:ext cx="1728192" cy="1656184"/>
          </a:xfrm>
          <a:prstGeom prst="donut">
            <a:avLst>
              <a:gd name="adj" fmla="val 8133"/>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lb-LU">
              <a:solidFill>
                <a:schemeClr val="accent2">
                  <a:lumMod val="60000"/>
                  <a:lumOff val="40000"/>
                </a:schemeClr>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2492896"/>
            <a:ext cx="6096000" cy="4057650"/>
          </a:xfrm>
          <a:prstGeom prst="rect">
            <a:avLst/>
          </a:prstGeom>
        </p:spPr>
      </p:pic>
    </p:spTree>
    <p:extLst>
      <p:ext uri="{BB962C8B-B14F-4D97-AF65-F5344CB8AC3E}">
        <p14:creationId xmlns:p14="http://schemas.microsoft.com/office/powerpoint/2010/main" val="1009158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par>
                                <p:cTn id="8" presetID="42" presetClass="entr" presetSubtype="0" fill="hold" nodeType="withEffect">
                                  <p:stCondLst>
                                    <p:cond delay="30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250"/>
                                        <p:tgtEl>
                                          <p:spTgt spid="6"/>
                                        </p:tgtEl>
                                      </p:cBhvr>
                                    </p:animEffect>
                                    <p:anim calcmode="lin" valueType="num">
                                      <p:cBhvr>
                                        <p:cTn id="11" dur="1250" fill="hold"/>
                                        <p:tgtEl>
                                          <p:spTgt spid="6"/>
                                        </p:tgtEl>
                                        <p:attrNameLst>
                                          <p:attrName>ppt_x</p:attrName>
                                        </p:attrNameLst>
                                      </p:cBhvr>
                                      <p:tavLst>
                                        <p:tav tm="0">
                                          <p:val>
                                            <p:strVal val="#ppt_x"/>
                                          </p:val>
                                        </p:tav>
                                        <p:tav tm="100000">
                                          <p:val>
                                            <p:strVal val="#ppt_x"/>
                                          </p:val>
                                        </p:tav>
                                      </p:tavLst>
                                    </p:anim>
                                    <p:anim calcmode="lin" valueType="num">
                                      <p:cBhvr>
                                        <p:cTn id="12" dur="12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lb-LU" dirty="0" smtClean="0"/>
              <a:t>IAAF Kids athletics</a:t>
            </a:r>
            <a:endParaRPr lang="lb-LU" dirty="0"/>
          </a:p>
        </p:txBody>
      </p:sp>
      <p:sp>
        <p:nvSpPr>
          <p:cNvPr id="3" name="Content Placeholder 2"/>
          <p:cNvSpPr>
            <a:spLocks noGrp="1"/>
          </p:cNvSpPr>
          <p:nvPr>
            <p:ph idx="1"/>
          </p:nvPr>
        </p:nvSpPr>
        <p:spPr>
          <a:xfrm>
            <a:off x="467544" y="1052736"/>
            <a:ext cx="8229600" cy="4525963"/>
          </a:xfrm>
        </p:spPr>
        <p:txBody>
          <a:bodyPr>
            <a:normAutofit/>
          </a:bodyPr>
          <a:lstStyle/>
          <a:p>
            <a:r>
              <a:rPr lang="lb-LU" sz="2800" dirty="0" smtClean="0"/>
              <a:t>Programme d’athlétisme pour enfants (depuis 2005)</a:t>
            </a:r>
            <a:endParaRPr lang="lb-LU" sz="2800" dirty="0" smtClean="0"/>
          </a:p>
          <a:p>
            <a:r>
              <a:rPr lang="lb-LU" sz="2800" dirty="0" smtClean="0"/>
              <a:t>Attractive, accessible, instructive athletics</a:t>
            </a:r>
          </a:p>
          <a:p>
            <a:r>
              <a:rPr lang="lb-LU" sz="2800" dirty="0" smtClean="0"/>
              <a:t>Persuader les enfants de faire du sport</a:t>
            </a:r>
            <a:endParaRPr lang="lb-LU" sz="2800" dirty="0" smtClean="0"/>
          </a:p>
          <a:p>
            <a:r>
              <a:rPr lang="lb-LU" sz="2800" dirty="0" smtClean="0"/>
              <a:t>Courir, sauter, lancer</a:t>
            </a:r>
            <a:endParaRPr lang="lb-LU" sz="2800" dirty="0" smtClean="0"/>
          </a:p>
          <a:p>
            <a:r>
              <a:rPr lang="lb-LU" sz="2800" dirty="0" smtClean="0"/>
              <a:t>Santé / Interaction sociale </a:t>
            </a:r>
            <a:r>
              <a:rPr lang="lb-LU" sz="2800" dirty="0" smtClean="0"/>
              <a:t>/ </a:t>
            </a:r>
            <a:r>
              <a:rPr lang="lb-LU" sz="2800" dirty="0" smtClean="0"/>
              <a:t>Impatience</a:t>
            </a:r>
            <a:endParaRPr lang="lb-LU" sz="2800" dirty="0" smtClean="0"/>
          </a:p>
          <a:p>
            <a:r>
              <a:rPr lang="lb-LU" sz="2800" dirty="0" smtClean="0"/>
              <a:t>Est basé sur le teamwork</a:t>
            </a:r>
            <a:endParaRPr lang="lb-LU" sz="2800" dirty="0" smtClean="0"/>
          </a:p>
          <a:p>
            <a:pPr marL="0" indent="0">
              <a:buNone/>
            </a:pPr>
            <a:endParaRPr lang="lb-LU" sz="2800" dirty="0"/>
          </a:p>
          <a:p>
            <a:r>
              <a:rPr lang="lb-LU" sz="2800" dirty="0" smtClean="0"/>
              <a:t>Mai 2013 : 122 </a:t>
            </a:r>
            <a:r>
              <a:rPr lang="lb-LU" sz="2800" dirty="0" smtClean="0"/>
              <a:t>fédérations</a:t>
            </a:r>
            <a:endParaRPr lang="lb-LU" sz="2800" dirty="0" smtClean="0"/>
          </a:p>
          <a:p>
            <a:pPr marL="0" indent="0">
              <a:buNone/>
            </a:pPr>
            <a:endParaRPr lang="lb-LU" sz="2800" dirty="0" smtClean="0"/>
          </a:p>
          <a:p>
            <a:pPr marL="0" indent="0">
              <a:buNone/>
            </a:pPr>
            <a:endParaRPr lang="lb-LU"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8104" y="4293096"/>
            <a:ext cx="3175000" cy="2349500"/>
          </a:xfrm>
          <a:prstGeom prst="rect">
            <a:avLst/>
          </a:prstGeom>
        </p:spPr>
      </p:pic>
    </p:spTree>
    <p:extLst>
      <p:ext uri="{BB962C8B-B14F-4D97-AF65-F5344CB8AC3E}">
        <p14:creationId xmlns:p14="http://schemas.microsoft.com/office/powerpoint/2010/main" val="35144164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b-LU" dirty="0" smtClean="0"/>
              <a:t>Pourqoi faire du sport?</a:t>
            </a:r>
            <a:endParaRPr lang="lb-LU" dirty="0"/>
          </a:p>
        </p:txBody>
      </p:sp>
      <p:sp>
        <p:nvSpPr>
          <p:cNvPr id="3" name="Content Placeholder 2"/>
          <p:cNvSpPr>
            <a:spLocks noGrp="1"/>
          </p:cNvSpPr>
          <p:nvPr>
            <p:ph idx="1"/>
          </p:nvPr>
        </p:nvSpPr>
        <p:spPr>
          <a:xfrm>
            <a:off x="251520" y="1628800"/>
            <a:ext cx="8229600" cy="4525963"/>
          </a:xfrm>
        </p:spPr>
        <p:txBody>
          <a:bodyPr>
            <a:normAutofit lnSpcReduction="10000"/>
          </a:bodyPr>
          <a:lstStyle/>
          <a:p>
            <a:r>
              <a:rPr lang="lb-LU" dirty="0" smtClean="0"/>
              <a:t>Joie</a:t>
            </a:r>
          </a:p>
          <a:p>
            <a:r>
              <a:rPr lang="lb-LU" dirty="0" smtClean="0"/>
              <a:t>Développement physique et social</a:t>
            </a:r>
            <a:endParaRPr lang="lb-LU" dirty="0" smtClean="0"/>
          </a:p>
          <a:p>
            <a:r>
              <a:rPr lang="lb-LU" dirty="0" smtClean="0"/>
              <a:t>Teamwork</a:t>
            </a:r>
          </a:p>
          <a:p>
            <a:r>
              <a:rPr lang="lb-LU" dirty="0" smtClean="0"/>
              <a:t>Se rendre compte de ses propres</a:t>
            </a:r>
          </a:p>
          <a:p>
            <a:pPr marL="0" indent="0">
              <a:buNone/>
            </a:pPr>
            <a:r>
              <a:rPr lang="lb-LU" dirty="0" smtClean="0"/>
              <a:t>Limites physiques</a:t>
            </a:r>
            <a:endParaRPr lang="lb-LU" dirty="0" smtClean="0"/>
          </a:p>
          <a:p>
            <a:r>
              <a:rPr lang="lb-LU" dirty="0" smtClean="0"/>
              <a:t>Santé</a:t>
            </a:r>
            <a:endParaRPr lang="lb-LU" dirty="0" smtClean="0"/>
          </a:p>
          <a:p>
            <a:r>
              <a:rPr lang="lb-LU" dirty="0" smtClean="0"/>
              <a:t>Défis</a:t>
            </a:r>
          </a:p>
          <a:p>
            <a:r>
              <a:rPr lang="lb-LU" dirty="0" smtClean="0"/>
              <a:t>Apprentissage</a:t>
            </a:r>
            <a:endParaRPr lang="lb-LU" dirty="0" smtClean="0"/>
          </a:p>
          <a:p>
            <a:pPr marL="0" indent="0">
              <a:buNone/>
            </a:pPr>
            <a:endParaRPr lang="lb-LU" dirty="0" smtClean="0"/>
          </a:p>
          <a:p>
            <a:endParaRPr lang="lb-LU" dirty="0" smtClean="0"/>
          </a:p>
          <a:p>
            <a:endParaRPr lang="lb-LU"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3222" y="3789040"/>
            <a:ext cx="2705373" cy="2820352"/>
          </a:xfrm>
          <a:prstGeom prst="rect">
            <a:avLst/>
          </a:prstGeom>
        </p:spPr>
      </p:pic>
    </p:spTree>
    <p:extLst>
      <p:ext uri="{BB962C8B-B14F-4D97-AF65-F5344CB8AC3E}">
        <p14:creationId xmlns:p14="http://schemas.microsoft.com/office/powerpoint/2010/main" val="3727842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1000"/>
                                        <p:tgtEl>
                                          <p:spTgt spid="3">
                                            <p:txEl>
                                              <p:pRg st="4" end="4"/>
                                            </p:txEl>
                                          </p:spTgt>
                                        </p:tgtEl>
                                      </p:cBhvr>
                                    </p:animEffect>
                                    <p:anim calcmode="lin" valueType="num">
                                      <p:cBhvr>
                                        <p:cTn id="3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0"/>
                                        <p:tgtEl>
                                          <p:spTgt spid="3">
                                            <p:txEl>
                                              <p:pRg st="5" end="5"/>
                                            </p:txEl>
                                          </p:spTgt>
                                        </p:tgtEl>
                                      </p:cBhvr>
                                    </p:animEffect>
                                    <p:anim calcmode="lin" valueType="num">
                                      <p:cBhvr>
                                        <p:cTn id="4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Effect transition="in" filter="fade">
                                      <p:cBhvr>
                                        <p:cTn id="48" dur="1000"/>
                                        <p:tgtEl>
                                          <p:spTgt spid="3">
                                            <p:txEl>
                                              <p:pRg st="6" end="6"/>
                                            </p:txEl>
                                          </p:spTgt>
                                        </p:tgtEl>
                                      </p:cBhvr>
                                    </p:animEffect>
                                    <p:anim calcmode="lin" valueType="num">
                                      <p:cBhvr>
                                        <p:cTn id="4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Effect transition="in" filter="fade">
                                      <p:cBhvr>
                                        <p:cTn id="55" dur="1000"/>
                                        <p:tgtEl>
                                          <p:spTgt spid="3">
                                            <p:txEl>
                                              <p:pRg st="7" end="7"/>
                                            </p:txEl>
                                          </p:spTgt>
                                        </p:tgtEl>
                                      </p:cBhvr>
                                    </p:animEffect>
                                    <p:anim calcmode="lin" valueType="num">
                                      <p:cBhvr>
                                        <p:cTn id="56"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lstStyle/>
          <a:p>
            <a:r>
              <a:rPr lang="lb-LU" dirty="0" smtClean="0"/>
              <a:t>Attention </a:t>
            </a:r>
            <a:r>
              <a:rPr lang="lb-LU" dirty="0" smtClean="0"/>
              <a:t>!</a:t>
            </a:r>
            <a:endParaRPr lang="lb-LU" dirty="0"/>
          </a:p>
        </p:txBody>
      </p:sp>
      <p:sp>
        <p:nvSpPr>
          <p:cNvPr id="3" name="Content Placeholder 2"/>
          <p:cNvSpPr>
            <a:spLocks noGrp="1"/>
          </p:cNvSpPr>
          <p:nvPr>
            <p:ph idx="1"/>
          </p:nvPr>
        </p:nvSpPr>
        <p:spPr>
          <a:xfrm>
            <a:off x="467544" y="1484784"/>
            <a:ext cx="8496944" cy="4525963"/>
          </a:xfrm>
        </p:spPr>
        <p:txBody>
          <a:bodyPr>
            <a:normAutofit/>
          </a:bodyPr>
          <a:lstStyle/>
          <a:p>
            <a:r>
              <a:rPr lang="lb-LU" sz="2800" dirty="0" smtClean="0"/>
              <a:t>Les enfants ne sont pas de ‘’petits adultes’’</a:t>
            </a:r>
            <a:endParaRPr lang="lb-LU" sz="2800" dirty="0" smtClean="0"/>
          </a:p>
          <a:p>
            <a:r>
              <a:rPr lang="lb-LU" sz="2800" dirty="0" smtClean="0"/>
              <a:t>Durée, intensité, formes...</a:t>
            </a:r>
            <a:endParaRPr lang="lb-LU" sz="2800" dirty="0"/>
          </a:p>
          <a:p>
            <a:r>
              <a:rPr lang="lb-LU" sz="2800" dirty="0" smtClean="0"/>
              <a:t>Pauses</a:t>
            </a:r>
            <a:endParaRPr lang="lb-LU" sz="2800" dirty="0"/>
          </a:p>
          <a:p>
            <a:r>
              <a:rPr lang="lb-LU" sz="2800" dirty="0" smtClean="0"/>
              <a:t>L’enfant se trouve dans une phase de développement physique -&gt; Risque de blessures</a:t>
            </a:r>
            <a:endParaRPr lang="lb-LU" sz="2800"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4128" y="4149080"/>
            <a:ext cx="3306922" cy="255955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504" y="4181083"/>
            <a:ext cx="5334000" cy="2495550"/>
          </a:xfrm>
          <a:prstGeom prst="rect">
            <a:avLst/>
          </a:prstGeom>
        </p:spPr>
      </p:pic>
    </p:spTree>
    <p:extLst>
      <p:ext uri="{BB962C8B-B14F-4D97-AF65-F5344CB8AC3E}">
        <p14:creationId xmlns:p14="http://schemas.microsoft.com/office/powerpoint/2010/main" val="32606457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lb-LU" dirty="0" smtClean="0"/>
              <a:t>Le but de l’athlé pour enfants</a:t>
            </a:r>
            <a:endParaRPr lang="lb-LU" dirty="0"/>
          </a:p>
        </p:txBody>
      </p:sp>
      <p:sp>
        <p:nvSpPr>
          <p:cNvPr id="3" name="Content Placeholder 2"/>
          <p:cNvSpPr>
            <a:spLocks noGrp="1"/>
          </p:cNvSpPr>
          <p:nvPr>
            <p:ph idx="1"/>
          </p:nvPr>
        </p:nvSpPr>
        <p:spPr>
          <a:xfrm>
            <a:off x="395536" y="1196752"/>
            <a:ext cx="8229600" cy="4785395"/>
          </a:xfrm>
        </p:spPr>
        <p:txBody>
          <a:bodyPr>
            <a:normAutofit/>
          </a:bodyPr>
          <a:lstStyle/>
          <a:p>
            <a:r>
              <a:rPr lang="lb-LU" sz="2400" dirty="0" smtClean="0"/>
              <a:t>Joie</a:t>
            </a:r>
            <a:endParaRPr lang="lb-LU" sz="2400" dirty="0" smtClean="0"/>
          </a:p>
          <a:p>
            <a:r>
              <a:rPr lang="lb-LU" sz="2400" dirty="0" smtClean="0"/>
              <a:t>Acquérir des compétences sociales</a:t>
            </a:r>
            <a:endParaRPr lang="lb-LU" sz="2400" dirty="0" smtClean="0"/>
          </a:p>
          <a:p>
            <a:r>
              <a:rPr lang="lb-LU" sz="2400" dirty="0" smtClean="0"/>
              <a:t>Apprendre lentement la technique d’une discipline</a:t>
            </a:r>
            <a:endParaRPr lang="lb-LU" sz="2400" dirty="0" smtClean="0"/>
          </a:p>
          <a:p>
            <a:r>
              <a:rPr lang="lb-LU" sz="2400" dirty="0" smtClean="0"/>
              <a:t>Amélioration de la condition physique et de la coordination</a:t>
            </a:r>
            <a:endParaRPr lang="lb-LU" sz="2400" dirty="0" smtClean="0"/>
          </a:p>
          <a:p>
            <a:r>
              <a:rPr lang="lb-LU" sz="2400" dirty="0" smtClean="0"/>
              <a:t>Amélioration de la santé</a:t>
            </a:r>
            <a:endParaRPr lang="lb-LU" sz="2400" dirty="0" smtClean="0"/>
          </a:p>
          <a:p>
            <a:r>
              <a:rPr lang="lb-LU" sz="2400" dirty="0" smtClean="0"/>
              <a:t>Intégration sociale</a:t>
            </a:r>
            <a:endParaRPr lang="lb-LU" sz="2400" dirty="0" smtClean="0"/>
          </a:p>
          <a:p>
            <a:r>
              <a:rPr lang="lb-LU" sz="2400" dirty="0" smtClean="0"/>
              <a:t>S’épanouir</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0709" y="4365104"/>
            <a:ext cx="3614387" cy="2318296"/>
          </a:xfrm>
          <a:prstGeom prst="rect">
            <a:avLst/>
          </a:prstGeom>
        </p:spPr>
      </p:pic>
    </p:spTree>
    <p:extLst>
      <p:ext uri="{BB962C8B-B14F-4D97-AF65-F5344CB8AC3E}">
        <p14:creationId xmlns:p14="http://schemas.microsoft.com/office/powerpoint/2010/main" val="7801763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964488" cy="6048672"/>
          </a:xfrm>
        </p:spPr>
        <p:txBody>
          <a:bodyPr>
            <a:normAutofit/>
          </a:bodyPr>
          <a:lstStyle/>
          <a:p>
            <a:endParaRPr lang="lb-LU" dirty="0" smtClean="0"/>
          </a:p>
          <a:p>
            <a:endParaRPr lang="lb-LU" dirty="0"/>
          </a:p>
          <a:p>
            <a:pPr marL="0" indent="0">
              <a:buNone/>
            </a:pPr>
            <a:endParaRPr lang="lb-LU" dirty="0"/>
          </a:p>
          <a:p>
            <a:r>
              <a:rPr lang="lb-LU" dirty="0" smtClean="0"/>
              <a:t>Charte des droits de l’enfant</a:t>
            </a:r>
          </a:p>
          <a:p>
            <a:r>
              <a:rPr lang="lb-LU" dirty="0" smtClean="0"/>
              <a:t>Tabelle : Optimales Training (Weineck J. (2010))</a:t>
            </a:r>
            <a:endParaRPr lang="lb-LU" dirty="0"/>
          </a:p>
        </p:txBody>
      </p:sp>
    </p:spTree>
    <p:extLst>
      <p:ext uri="{BB962C8B-B14F-4D97-AF65-F5344CB8AC3E}">
        <p14:creationId xmlns:p14="http://schemas.microsoft.com/office/powerpoint/2010/main" val="26578343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b-LU" dirty="0" smtClean="0"/>
              <a:t>Kids Athletics </a:t>
            </a:r>
            <a:r>
              <a:rPr lang="lb-LU" dirty="0" smtClean="0"/>
              <a:t>dans le monde</a:t>
            </a:r>
            <a:endParaRPr lang="lb-LU" dirty="0"/>
          </a:p>
        </p:txBody>
      </p:sp>
      <p:pic>
        <p:nvPicPr>
          <p:cNvPr id="1026"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1412776"/>
            <a:ext cx="3888432" cy="2470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032" y="4149080"/>
            <a:ext cx="4095923" cy="2540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572000" y="2012940"/>
            <a:ext cx="3960441" cy="1200329"/>
          </a:xfrm>
          <a:prstGeom prst="rect">
            <a:avLst/>
          </a:prstGeom>
          <a:noFill/>
        </p:spPr>
        <p:txBody>
          <a:bodyPr wrap="square" rtlCol="0">
            <a:spAutoFit/>
          </a:bodyPr>
          <a:lstStyle/>
          <a:p>
            <a:pPr marL="285750" indent="-285750">
              <a:buFontTx/>
              <a:buChar char="-"/>
            </a:pPr>
            <a:r>
              <a:rPr lang="lb-LU" dirty="0" smtClean="0"/>
              <a:t>Rouen, 22.12.2012</a:t>
            </a:r>
          </a:p>
          <a:p>
            <a:pPr marL="285750" indent="-285750">
              <a:buFontTx/>
              <a:buChar char="-"/>
            </a:pPr>
            <a:r>
              <a:rPr lang="lb-LU" dirty="0" smtClean="0"/>
              <a:t>Marianne Debicki (repr. de l’IAAF)</a:t>
            </a:r>
          </a:p>
          <a:p>
            <a:pPr marL="285750" indent="-285750">
              <a:buFontTx/>
              <a:buChar char="-"/>
            </a:pPr>
            <a:r>
              <a:rPr lang="lb-LU" dirty="0" smtClean="0"/>
              <a:t>80 </a:t>
            </a:r>
            <a:r>
              <a:rPr lang="lb-LU" dirty="0" smtClean="0"/>
              <a:t>Enfants</a:t>
            </a:r>
            <a:r>
              <a:rPr lang="lb-LU" dirty="0" smtClean="0"/>
              <a:t> </a:t>
            </a:r>
            <a:r>
              <a:rPr lang="lb-LU" dirty="0" smtClean="0"/>
              <a:t>(8 - 11 </a:t>
            </a:r>
            <a:r>
              <a:rPr lang="lb-LU" dirty="0" smtClean="0"/>
              <a:t>ans</a:t>
            </a:r>
            <a:r>
              <a:rPr lang="lb-LU" dirty="0" smtClean="0"/>
              <a:t>)</a:t>
            </a:r>
            <a:endParaRPr lang="lb-LU" dirty="0" smtClean="0"/>
          </a:p>
          <a:p>
            <a:pPr marL="285750" indent="-285750">
              <a:buFontTx/>
              <a:buChar char="-"/>
            </a:pPr>
            <a:r>
              <a:rPr lang="lb-LU" dirty="0" smtClean="0"/>
              <a:t>‘’ jouer à l’athlétisme ‘’</a:t>
            </a:r>
            <a:endParaRPr lang="lb-LU" dirty="0"/>
          </a:p>
        </p:txBody>
      </p:sp>
      <p:sp>
        <p:nvSpPr>
          <p:cNvPr id="5" name="TextBox 4"/>
          <p:cNvSpPr txBox="1"/>
          <p:nvPr/>
        </p:nvSpPr>
        <p:spPr>
          <a:xfrm>
            <a:off x="323528" y="4680627"/>
            <a:ext cx="4464496" cy="1477328"/>
          </a:xfrm>
          <a:prstGeom prst="rect">
            <a:avLst/>
          </a:prstGeom>
          <a:noFill/>
        </p:spPr>
        <p:txBody>
          <a:bodyPr wrap="square" rtlCol="0">
            <a:spAutoFit/>
          </a:bodyPr>
          <a:lstStyle/>
          <a:p>
            <a:pPr marL="285750" indent="-285750">
              <a:buFontTx/>
              <a:buChar char="-"/>
            </a:pPr>
            <a:r>
              <a:rPr lang="lb-LU" dirty="0" smtClean="0"/>
              <a:t>Vanautu (Südpazifik)</a:t>
            </a:r>
          </a:p>
          <a:p>
            <a:pPr marL="285750" indent="-285750">
              <a:buFontTx/>
              <a:buChar char="-"/>
            </a:pPr>
            <a:r>
              <a:rPr lang="lb-LU" dirty="0" smtClean="0"/>
              <a:t>Sur initiative d’athlètes  adultes</a:t>
            </a:r>
            <a:endParaRPr lang="lb-LU" dirty="0" smtClean="0"/>
          </a:p>
          <a:p>
            <a:pPr marL="285750" indent="-285750">
              <a:buFontTx/>
              <a:buChar char="-"/>
            </a:pPr>
            <a:r>
              <a:rPr lang="lb-LU" dirty="0" smtClean="0"/>
              <a:t>15 -30 </a:t>
            </a:r>
            <a:r>
              <a:rPr lang="lb-LU" dirty="0" smtClean="0"/>
              <a:t>enfants </a:t>
            </a:r>
            <a:r>
              <a:rPr lang="lb-LU" dirty="0" smtClean="0"/>
              <a:t>(7 – 12 </a:t>
            </a:r>
            <a:r>
              <a:rPr lang="lb-LU" dirty="0" smtClean="0"/>
              <a:t>ans)</a:t>
            </a:r>
            <a:endParaRPr lang="lb-LU" dirty="0" smtClean="0"/>
          </a:p>
          <a:p>
            <a:pPr marL="285750" indent="-285750">
              <a:buFontTx/>
              <a:buChar char="-"/>
            </a:pPr>
            <a:r>
              <a:rPr lang="lb-LU" dirty="0" smtClean="0"/>
              <a:t>2013 : 8 </a:t>
            </a:r>
            <a:r>
              <a:rPr lang="lb-LU" dirty="0" smtClean="0"/>
              <a:t>écoles sont intéressées</a:t>
            </a:r>
            <a:endParaRPr lang="lb-LU" dirty="0" smtClean="0"/>
          </a:p>
          <a:p>
            <a:pPr marL="285750" indent="-285750">
              <a:buFontTx/>
              <a:buChar char="-"/>
            </a:pPr>
            <a:r>
              <a:rPr lang="lb-LU" dirty="0" smtClean="0"/>
              <a:t>Présence des médias et sponsors</a:t>
            </a:r>
            <a:endParaRPr lang="lb-LU" dirty="0"/>
          </a:p>
        </p:txBody>
      </p:sp>
    </p:spTree>
    <p:extLst>
      <p:ext uri="{BB962C8B-B14F-4D97-AF65-F5344CB8AC3E}">
        <p14:creationId xmlns:p14="http://schemas.microsoft.com/office/powerpoint/2010/main" val="33995080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8" y="5661248"/>
            <a:ext cx="2736304" cy="461665"/>
          </a:xfrm>
          <a:prstGeom prst="rect">
            <a:avLst/>
          </a:prstGeom>
          <a:noFill/>
        </p:spPr>
        <p:txBody>
          <a:bodyPr wrap="square" rtlCol="0">
            <a:spAutoFit/>
          </a:bodyPr>
          <a:lstStyle/>
          <a:p>
            <a:r>
              <a:rPr lang="lb-LU" sz="2400" dirty="0" smtClean="0">
                <a:solidFill>
                  <a:srgbClr val="FFC000"/>
                </a:solidFill>
              </a:rPr>
              <a:t>Deitschland</a:t>
            </a:r>
          </a:p>
        </p:txBody>
      </p:sp>
      <p:sp>
        <p:nvSpPr>
          <p:cNvPr id="5" name="TextBox 4"/>
          <p:cNvSpPr txBox="1"/>
          <p:nvPr/>
        </p:nvSpPr>
        <p:spPr>
          <a:xfrm>
            <a:off x="683568" y="4055006"/>
            <a:ext cx="2736304" cy="461665"/>
          </a:xfrm>
          <a:prstGeom prst="rect">
            <a:avLst/>
          </a:prstGeom>
          <a:noFill/>
        </p:spPr>
        <p:txBody>
          <a:bodyPr wrap="square" rtlCol="0">
            <a:spAutoFit/>
          </a:bodyPr>
          <a:lstStyle/>
          <a:p>
            <a:r>
              <a:rPr lang="lb-LU" sz="2400" dirty="0" smtClean="0">
                <a:solidFill>
                  <a:srgbClr val="FF0000"/>
                </a:solidFill>
              </a:rPr>
              <a:t>Schweiz</a:t>
            </a:r>
            <a:endParaRPr lang="lb-LU" sz="2400" dirty="0">
              <a:solidFill>
                <a:srgbClr val="FF0000"/>
              </a:solidFill>
            </a:endParaRPr>
          </a:p>
        </p:txBody>
      </p:sp>
      <p:sp>
        <p:nvSpPr>
          <p:cNvPr id="6" name="TextBox 5"/>
          <p:cNvSpPr txBox="1"/>
          <p:nvPr/>
        </p:nvSpPr>
        <p:spPr>
          <a:xfrm>
            <a:off x="6894004" y="5917949"/>
            <a:ext cx="2006932" cy="461665"/>
          </a:xfrm>
          <a:prstGeom prst="rect">
            <a:avLst/>
          </a:prstGeom>
          <a:noFill/>
        </p:spPr>
        <p:txBody>
          <a:bodyPr wrap="square" rtlCol="0">
            <a:spAutoFit/>
          </a:bodyPr>
          <a:lstStyle/>
          <a:p>
            <a:r>
              <a:rPr lang="lb-LU" sz="2400" dirty="0" smtClean="0">
                <a:solidFill>
                  <a:srgbClr val="0070C0"/>
                </a:solidFill>
              </a:rPr>
              <a:t>Frankreich</a:t>
            </a:r>
            <a:endParaRPr lang="lb-LU" sz="2400" dirty="0">
              <a:solidFill>
                <a:srgbClr val="0070C0"/>
              </a:solidFill>
            </a:endParaRPr>
          </a:p>
        </p:txBody>
      </p:sp>
      <p:sp>
        <p:nvSpPr>
          <p:cNvPr id="7" name="TextBox 6"/>
          <p:cNvSpPr txBox="1"/>
          <p:nvPr/>
        </p:nvSpPr>
        <p:spPr>
          <a:xfrm>
            <a:off x="2858774" y="311043"/>
            <a:ext cx="2875674" cy="461665"/>
          </a:xfrm>
          <a:prstGeom prst="rect">
            <a:avLst/>
          </a:prstGeom>
          <a:noFill/>
        </p:spPr>
        <p:txBody>
          <a:bodyPr wrap="square" rtlCol="0">
            <a:spAutoFit/>
          </a:bodyPr>
          <a:lstStyle/>
          <a:p>
            <a:r>
              <a:rPr lang="lb-LU" sz="2400" dirty="0" smtClean="0">
                <a:solidFill>
                  <a:schemeClr val="accent6"/>
                </a:solidFill>
              </a:rPr>
              <a:t>Libanon</a:t>
            </a:r>
            <a:endParaRPr lang="lb-LU" sz="2400" dirty="0">
              <a:solidFill>
                <a:schemeClr val="accent6"/>
              </a:solidFill>
            </a:endParaRPr>
          </a:p>
        </p:txBody>
      </p:sp>
      <p:sp>
        <p:nvSpPr>
          <p:cNvPr id="8" name="TextBox 7"/>
          <p:cNvSpPr txBox="1"/>
          <p:nvPr/>
        </p:nvSpPr>
        <p:spPr>
          <a:xfrm>
            <a:off x="3917562" y="3048634"/>
            <a:ext cx="3429674" cy="461665"/>
          </a:xfrm>
          <a:prstGeom prst="rect">
            <a:avLst/>
          </a:prstGeom>
          <a:noFill/>
        </p:spPr>
        <p:txBody>
          <a:bodyPr wrap="square" rtlCol="0">
            <a:spAutoFit/>
          </a:bodyPr>
          <a:lstStyle/>
          <a:p>
            <a:r>
              <a:rPr lang="lb-LU" sz="2400" dirty="0" smtClean="0">
                <a:solidFill>
                  <a:srgbClr val="FF0000"/>
                </a:solidFill>
              </a:rPr>
              <a:t>China</a:t>
            </a:r>
          </a:p>
        </p:txBody>
      </p:sp>
      <p:sp>
        <p:nvSpPr>
          <p:cNvPr id="9" name="TextBox 8"/>
          <p:cNvSpPr txBox="1"/>
          <p:nvPr/>
        </p:nvSpPr>
        <p:spPr>
          <a:xfrm>
            <a:off x="6301261" y="2534612"/>
            <a:ext cx="2520280" cy="461665"/>
          </a:xfrm>
          <a:prstGeom prst="rect">
            <a:avLst/>
          </a:prstGeom>
          <a:noFill/>
        </p:spPr>
        <p:txBody>
          <a:bodyPr wrap="square" rtlCol="0">
            <a:spAutoFit/>
          </a:bodyPr>
          <a:lstStyle/>
          <a:p>
            <a:r>
              <a:rPr lang="lb-LU" sz="2400" dirty="0" smtClean="0">
                <a:solidFill>
                  <a:srgbClr val="3399FF"/>
                </a:solidFill>
              </a:rPr>
              <a:t>Corée du Sud</a:t>
            </a:r>
            <a:endParaRPr lang="lb-LU" sz="2400" dirty="0">
              <a:solidFill>
                <a:srgbClr val="3399FF"/>
              </a:solidFill>
            </a:endParaRPr>
          </a:p>
        </p:txBody>
      </p:sp>
      <p:sp>
        <p:nvSpPr>
          <p:cNvPr id="10" name="TextBox 9"/>
          <p:cNvSpPr txBox="1"/>
          <p:nvPr/>
        </p:nvSpPr>
        <p:spPr>
          <a:xfrm>
            <a:off x="1679252" y="989983"/>
            <a:ext cx="2961037" cy="461665"/>
          </a:xfrm>
          <a:prstGeom prst="rect">
            <a:avLst/>
          </a:prstGeom>
          <a:noFill/>
        </p:spPr>
        <p:txBody>
          <a:bodyPr wrap="square" rtlCol="0">
            <a:spAutoFit/>
          </a:bodyPr>
          <a:lstStyle/>
          <a:p>
            <a:r>
              <a:rPr lang="lb-LU" sz="2400" dirty="0" smtClean="0">
                <a:solidFill>
                  <a:srgbClr val="00B0F0"/>
                </a:solidFill>
              </a:rPr>
              <a:t>Azerbaïdjan</a:t>
            </a:r>
            <a:endParaRPr lang="lb-LU" sz="2400" dirty="0">
              <a:solidFill>
                <a:srgbClr val="00B0F0"/>
              </a:solidFill>
            </a:endParaRPr>
          </a:p>
        </p:txBody>
      </p:sp>
      <p:sp>
        <p:nvSpPr>
          <p:cNvPr id="11" name="TextBox 10"/>
          <p:cNvSpPr txBox="1"/>
          <p:nvPr/>
        </p:nvSpPr>
        <p:spPr>
          <a:xfrm>
            <a:off x="3563888" y="4336738"/>
            <a:ext cx="2808312" cy="461665"/>
          </a:xfrm>
          <a:prstGeom prst="rect">
            <a:avLst/>
          </a:prstGeom>
          <a:noFill/>
        </p:spPr>
        <p:txBody>
          <a:bodyPr wrap="square" rtlCol="0">
            <a:spAutoFit/>
          </a:bodyPr>
          <a:lstStyle/>
          <a:p>
            <a:r>
              <a:rPr lang="lb-LU" sz="2400" dirty="0" smtClean="0">
                <a:solidFill>
                  <a:srgbClr val="FFC000"/>
                </a:solidFill>
              </a:rPr>
              <a:t>Argentininen</a:t>
            </a:r>
            <a:endParaRPr lang="lb-LU" sz="2400" dirty="0">
              <a:solidFill>
                <a:srgbClr val="FFC000"/>
              </a:solidFill>
            </a:endParaRPr>
          </a:p>
        </p:txBody>
      </p:sp>
      <p:sp>
        <p:nvSpPr>
          <p:cNvPr id="12" name="TextBox 11"/>
          <p:cNvSpPr txBox="1"/>
          <p:nvPr/>
        </p:nvSpPr>
        <p:spPr>
          <a:xfrm>
            <a:off x="1916651" y="4884138"/>
            <a:ext cx="3059832" cy="461665"/>
          </a:xfrm>
          <a:prstGeom prst="rect">
            <a:avLst/>
          </a:prstGeom>
          <a:noFill/>
        </p:spPr>
        <p:txBody>
          <a:bodyPr wrap="square" rtlCol="0">
            <a:spAutoFit/>
          </a:bodyPr>
          <a:lstStyle/>
          <a:p>
            <a:r>
              <a:rPr lang="lb-LU" sz="2400" dirty="0" smtClean="0">
                <a:solidFill>
                  <a:srgbClr val="00B050"/>
                </a:solidFill>
              </a:rPr>
              <a:t>Mexico</a:t>
            </a:r>
            <a:endParaRPr lang="lb-LU" sz="2400" dirty="0">
              <a:solidFill>
                <a:srgbClr val="00B050"/>
              </a:solidFill>
            </a:endParaRPr>
          </a:p>
        </p:txBody>
      </p:sp>
      <p:sp>
        <p:nvSpPr>
          <p:cNvPr id="13" name="TextBox 12"/>
          <p:cNvSpPr txBox="1"/>
          <p:nvPr/>
        </p:nvSpPr>
        <p:spPr>
          <a:xfrm>
            <a:off x="6181218" y="587595"/>
            <a:ext cx="2394012" cy="461665"/>
          </a:xfrm>
          <a:prstGeom prst="rect">
            <a:avLst/>
          </a:prstGeom>
          <a:noFill/>
        </p:spPr>
        <p:txBody>
          <a:bodyPr wrap="square" rtlCol="0">
            <a:spAutoFit/>
          </a:bodyPr>
          <a:lstStyle/>
          <a:p>
            <a:r>
              <a:rPr lang="lb-LU" sz="2400" dirty="0" smtClean="0">
                <a:solidFill>
                  <a:schemeClr val="accent6">
                    <a:lumMod val="75000"/>
                  </a:schemeClr>
                </a:solidFill>
              </a:rPr>
              <a:t>Côte d’Ivoire</a:t>
            </a:r>
            <a:endParaRPr lang="lb-LU" sz="2400" dirty="0">
              <a:solidFill>
                <a:schemeClr val="accent6">
                  <a:lumMod val="75000"/>
                </a:schemeClr>
              </a:solidFill>
            </a:endParaRPr>
          </a:p>
        </p:txBody>
      </p:sp>
      <p:sp>
        <p:nvSpPr>
          <p:cNvPr id="14" name="TextBox 13"/>
          <p:cNvSpPr txBox="1"/>
          <p:nvPr/>
        </p:nvSpPr>
        <p:spPr>
          <a:xfrm>
            <a:off x="187409" y="2952820"/>
            <a:ext cx="2983686" cy="461665"/>
          </a:xfrm>
          <a:prstGeom prst="rect">
            <a:avLst/>
          </a:prstGeom>
          <a:noFill/>
        </p:spPr>
        <p:txBody>
          <a:bodyPr wrap="square" rtlCol="0">
            <a:spAutoFit/>
          </a:bodyPr>
          <a:lstStyle/>
          <a:p>
            <a:r>
              <a:rPr lang="lb-LU" sz="2400" dirty="0" smtClean="0">
                <a:solidFill>
                  <a:schemeClr val="accent6">
                    <a:lumMod val="75000"/>
                  </a:schemeClr>
                </a:solidFill>
              </a:rPr>
              <a:t>Pakistan</a:t>
            </a:r>
            <a:endParaRPr lang="lb-LU" sz="2400" dirty="0">
              <a:solidFill>
                <a:schemeClr val="accent6">
                  <a:lumMod val="75000"/>
                </a:schemeClr>
              </a:solidFill>
            </a:endParaRPr>
          </a:p>
        </p:txBody>
      </p:sp>
      <p:sp>
        <p:nvSpPr>
          <p:cNvPr id="15" name="TextBox 14"/>
          <p:cNvSpPr txBox="1"/>
          <p:nvPr/>
        </p:nvSpPr>
        <p:spPr>
          <a:xfrm>
            <a:off x="2352395" y="2444988"/>
            <a:ext cx="3312368" cy="461665"/>
          </a:xfrm>
          <a:prstGeom prst="rect">
            <a:avLst/>
          </a:prstGeom>
          <a:noFill/>
        </p:spPr>
        <p:txBody>
          <a:bodyPr wrap="square" rtlCol="0">
            <a:spAutoFit/>
          </a:bodyPr>
          <a:lstStyle/>
          <a:p>
            <a:r>
              <a:rPr lang="lb-LU" sz="2400" dirty="0" smtClean="0">
                <a:solidFill>
                  <a:schemeClr val="accent2">
                    <a:lumMod val="75000"/>
                  </a:schemeClr>
                </a:solidFill>
              </a:rPr>
              <a:t>Tadjikistan</a:t>
            </a:r>
            <a:endParaRPr lang="lb-LU" sz="2400" dirty="0">
              <a:solidFill>
                <a:schemeClr val="accent2">
                  <a:lumMod val="75000"/>
                </a:schemeClr>
              </a:solidFill>
            </a:endParaRPr>
          </a:p>
        </p:txBody>
      </p:sp>
      <p:sp>
        <p:nvSpPr>
          <p:cNvPr id="16" name="TextBox 15"/>
          <p:cNvSpPr txBox="1"/>
          <p:nvPr/>
        </p:nvSpPr>
        <p:spPr>
          <a:xfrm>
            <a:off x="408179" y="578213"/>
            <a:ext cx="3888432" cy="461665"/>
          </a:xfrm>
          <a:prstGeom prst="rect">
            <a:avLst/>
          </a:prstGeom>
          <a:noFill/>
        </p:spPr>
        <p:txBody>
          <a:bodyPr wrap="square" rtlCol="0">
            <a:spAutoFit/>
          </a:bodyPr>
          <a:lstStyle/>
          <a:p>
            <a:r>
              <a:rPr lang="lb-LU" sz="2400" dirty="0" smtClean="0">
                <a:solidFill>
                  <a:srgbClr val="3399FF"/>
                </a:solidFill>
              </a:rPr>
              <a:t>Litauen</a:t>
            </a:r>
            <a:endParaRPr lang="lb-LU" sz="2400" dirty="0">
              <a:solidFill>
                <a:srgbClr val="3399FF"/>
              </a:solidFill>
            </a:endParaRPr>
          </a:p>
        </p:txBody>
      </p:sp>
      <p:sp>
        <p:nvSpPr>
          <p:cNvPr id="17" name="TextBox 16"/>
          <p:cNvSpPr txBox="1"/>
          <p:nvPr/>
        </p:nvSpPr>
        <p:spPr>
          <a:xfrm>
            <a:off x="7205388" y="4653305"/>
            <a:ext cx="1935342" cy="461665"/>
          </a:xfrm>
          <a:prstGeom prst="rect">
            <a:avLst/>
          </a:prstGeom>
          <a:noFill/>
        </p:spPr>
        <p:txBody>
          <a:bodyPr wrap="square" rtlCol="0">
            <a:spAutoFit/>
          </a:bodyPr>
          <a:lstStyle/>
          <a:p>
            <a:r>
              <a:rPr lang="lb-LU" sz="2400" dirty="0" smtClean="0">
                <a:solidFill>
                  <a:schemeClr val="accent3">
                    <a:lumMod val="75000"/>
                  </a:schemeClr>
                </a:solidFill>
              </a:rPr>
              <a:t>Armenien</a:t>
            </a:r>
            <a:endParaRPr lang="lb-LU" sz="2400" dirty="0">
              <a:solidFill>
                <a:schemeClr val="accent3">
                  <a:lumMod val="75000"/>
                </a:schemeClr>
              </a:solidFill>
            </a:endParaRPr>
          </a:p>
        </p:txBody>
      </p:sp>
      <p:sp>
        <p:nvSpPr>
          <p:cNvPr id="18" name="TextBox 17"/>
          <p:cNvSpPr txBox="1"/>
          <p:nvPr/>
        </p:nvSpPr>
        <p:spPr>
          <a:xfrm>
            <a:off x="4565252" y="1220815"/>
            <a:ext cx="2583414" cy="461665"/>
          </a:xfrm>
          <a:prstGeom prst="rect">
            <a:avLst/>
          </a:prstGeom>
          <a:noFill/>
        </p:spPr>
        <p:txBody>
          <a:bodyPr wrap="square" rtlCol="0">
            <a:spAutoFit/>
          </a:bodyPr>
          <a:lstStyle/>
          <a:p>
            <a:r>
              <a:rPr lang="lb-LU" sz="2400" dirty="0" smtClean="0">
                <a:solidFill>
                  <a:schemeClr val="accent2"/>
                </a:solidFill>
              </a:rPr>
              <a:t>Estland</a:t>
            </a:r>
            <a:endParaRPr lang="lb-LU" sz="2400" dirty="0">
              <a:solidFill>
                <a:schemeClr val="accent2"/>
              </a:solidFill>
            </a:endParaRPr>
          </a:p>
        </p:txBody>
      </p:sp>
      <p:sp>
        <p:nvSpPr>
          <p:cNvPr id="19" name="TextBox 18"/>
          <p:cNvSpPr txBox="1"/>
          <p:nvPr/>
        </p:nvSpPr>
        <p:spPr>
          <a:xfrm>
            <a:off x="6198966" y="3279467"/>
            <a:ext cx="2376264" cy="461665"/>
          </a:xfrm>
          <a:prstGeom prst="rect">
            <a:avLst/>
          </a:prstGeom>
          <a:noFill/>
        </p:spPr>
        <p:txBody>
          <a:bodyPr wrap="square" rtlCol="0">
            <a:spAutoFit/>
          </a:bodyPr>
          <a:lstStyle/>
          <a:p>
            <a:r>
              <a:rPr lang="lb-LU" sz="2400" dirty="0" smtClean="0">
                <a:solidFill>
                  <a:srgbClr val="006666"/>
                </a:solidFill>
              </a:rPr>
              <a:t>Georgien</a:t>
            </a:r>
            <a:endParaRPr lang="lb-LU" sz="2400" dirty="0">
              <a:solidFill>
                <a:srgbClr val="006666"/>
              </a:solidFill>
            </a:endParaRPr>
          </a:p>
        </p:txBody>
      </p:sp>
      <p:sp>
        <p:nvSpPr>
          <p:cNvPr id="20" name="TextBox 19"/>
          <p:cNvSpPr txBox="1"/>
          <p:nvPr/>
        </p:nvSpPr>
        <p:spPr>
          <a:xfrm>
            <a:off x="251520" y="1383158"/>
            <a:ext cx="2232248" cy="461665"/>
          </a:xfrm>
          <a:prstGeom prst="rect">
            <a:avLst/>
          </a:prstGeom>
          <a:noFill/>
        </p:spPr>
        <p:txBody>
          <a:bodyPr wrap="square" rtlCol="0">
            <a:spAutoFit/>
          </a:bodyPr>
          <a:lstStyle/>
          <a:p>
            <a:r>
              <a:rPr lang="lb-LU" sz="2400" dirty="0" smtClean="0">
                <a:solidFill>
                  <a:schemeClr val="accent5">
                    <a:lumMod val="75000"/>
                  </a:schemeClr>
                </a:solidFill>
              </a:rPr>
              <a:t>Israel</a:t>
            </a:r>
            <a:endParaRPr lang="lb-LU" sz="2400" dirty="0">
              <a:solidFill>
                <a:schemeClr val="accent5">
                  <a:lumMod val="75000"/>
                </a:schemeClr>
              </a:solidFill>
            </a:endParaRPr>
          </a:p>
        </p:txBody>
      </p:sp>
      <p:sp>
        <p:nvSpPr>
          <p:cNvPr id="21" name="TextBox 20"/>
          <p:cNvSpPr txBox="1"/>
          <p:nvPr/>
        </p:nvSpPr>
        <p:spPr>
          <a:xfrm>
            <a:off x="4729603" y="154338"/>
            <a:ext cx="1656184" cy="461665"/>
          </a:xfrm>
          <a:prstGeom prst="rect">
            <a:avLst/>
          </a:prstGeom>
          <a:noFill/>
        </p:spPr>
        <p:txBody>
          <a:bodyPr wrap="square" rtlCol="0">
            <a:spAutoFit/>
          </a:bodyPr>
          <a:lstStyle/>
          <a:p>
            <a:r>
              <a:rPr lang="lb-LU" sz="2400" dirty="0" smtClean="0">
                <a:solidFill>
                  <a:srgbClr val="002060"/>
                </a:solidFill>
              </a:rPr>
              <a:t>Lettland</a:t>
            </a:r>
            <a:endParaRPr lang="lb-LU" sz="2400" dirty="0">
              <a:solidFill>
                <a:srgbClr val="002060"/>
              </a:solidFill>
            </a:endParaRPr>
          </a:p>
        </p:txBody>
      </p:sp>
      <p:sp>
        <p:nvSpPr>
          <p:cNvPr id="22" name="TextBox 21"/>
          <p:cNvSpPr txBox="1"/>
          <p:nvPr/>
        </p:nvSpPr>
        <p:spPr>
          <a:xfrm>
            <a:off x="2172901" y="3575473"/>
            <a:ext cx="2016224" cy="461665"/>
          </a:xfrm>
          <a:prstGeom prst="rect">
            <a:avLst/>
          </a:prstGeom>
          <a:noFill/>
        </p:spPr>
        <p:txBody>
          <a:bodyPr wrap="square" rtlCol="0">
            <a:spAutoFit/>
          </a:bodyPr>
          <a:lstStyle/>
          <a:p>
            <a:r>
              <a:rPr lang="lb-LU" sz="2400" dirty="0" smtClean="0">
                <a:solidFill>
                  <a:srgbClr val="00B050"/>
                </a:solidFill>
              </a:rPr>
              <a:t>Moldavien</a:t>
            </a:r>
            <a:endParaRPr lang="lb-LU" sz="2400" dirty="0">
              <a:solidFill>
                <a:srgbClr val="00B050"/>
              </a:solidFill>
            </a:endParaRPr>
          </a:p>
        </p:txBody>
      </p:sp>
      <p:sp>
        <p:nvSpPr>
          <p:cNvPr id="23" name="TextBox 22"/>
          <p:cNvSpPr txBox="1"/>
          <p:nvPr/>
        </p:nvSpPr>
        <p:spPr>
          <a:xfrm>
            <a:off x="6894004" y="1344543"/>
            <a:ext cx="1944216" cy="461665"/>
          </a:xfrm>
          <a:prstGeom prst="rect">
            <a:avLst/>
          </a:prstGeom>
          <a:noFill/>
        </p:spPr>
        <p:txBody>
          <a:bodyPr wrap="square" rtlCol="0">
            <a:spAutoFit/>
          </a:bodyPr>
          <a:lstStyle/>
          <a:p>
            <a:r>
              <a:rPr lang="lb-LU" sz="2400" dirty="0" smtClean="0">
                <a:solidFill>
                  <a:schemeClr val="tx2">
                    <a:lumMod val="75000"/>
                  </a:schemeClr>
                </a:solidFill>
              </a:rPr>
              <a:t>Russland</a:t>
            </a:r>
            <a:endParaRPr lang="lb-LU" sz="2400" dirty="0">
              <a:solidFill>
                <a:schemeClr val="tx2">
                  <a:lumMod val="75000"/>
                </a:schemeClr>
              </a:solidFill>
            </a:endParaRPr>
          </a:p>
        </p:txBody>
      </p:sp>
      <p:sp>
        <p:nvSpPr>
          <p:cNvPr id="24" name="TextBox 23"/>
          <p:cNvSpPr txBox="1"/>
          <p:nvPr/>
        </p:nvSpPr>
        <p:spPr>
          <a:xfrm>
            <a:off x="4427984" y="5661248"/>
            <a:ext cx="2704737" cy="461665"/>
          </a:xfrm>
          <a:prstGeom prst="rect">
            <a:avLst/>
          </a:prstGeom>
          <a:noFill/>
        </p:spPr>
        <p:txBody>
          <a:bodyPr wrap="square" rtlCol="0">
            <a:spAutoFit/>
          </a:bodyPr>
          <a:lstStyle/>
          <a:p>
            <a:r>
              <a:rPr lang="lb-LU" sz="2400" dirty="0" smtClean="0">
                <a:solidFill>
                  <a:srgbClr val="990000"/>
                </a:solidFill>
              </a:rPr>
              <a:t>Iran</a:t>
            </a:r>
            <a:endParaRPr lang="lb-LU" sz="2400" dirty="0">
              <a:solidFill>
                <a:srgbClr val="990000"/>
              </a:solidFill>
            </a:endParaRPr>
          </a:p>
        </p:txBody>
      </p:sp>
      <p:sp>
        <p:nvSpPr>
          <p:cNvPr id="25" name="TextBox 24"/>
          <p:cNvSpPr txBox="1"/>
          <p:nvPr/>
        </p:nvSpPr>
        <p:spPr>
          <a:xfrm>
            <a:off x="4394626" y="2072947"/>
            <a:ext cx="1656184" cy="461665"/>
          </a:xfrm>
          <a:prstGeom prst="rect">
            <a:avLst/>
          </a:prstGeom>
          <a:noFill/>
        </p:spPr>
        <p:txBody>
          <a:bodyPr wrap="square" rtlCol="0">
            <a:spAutoFit/>
          </a:bodyPr>
          <a:lstStyle/>
          <a:p>
            <a:r>
              <a:rPr lang="lb-LU" sz="2400" dirty="0" smtClean="0">
                <a:solidFill>
                  <a:schemeClr val="tx1">
                    <a:lumMod val="65000"/>
                    <a:lumOff val="35000"/>
                  </a:schemeClr>
                </a:solidFill>
              </a:rPr>
              <a:t>Bangladesh</a:t>
            </a:r>
            <a:endParaRPr lang="lb-LU" sz="2400" dirty="0">
              <a:solidFill>
                <a:schemeClr val="tx1">
                  <a:lumMod val="65000"/>
                  <a:lumOff val="35000"/>
                </a:schemeClr>
              </a:solidFill>
            </a:endParaRPr>
          </a:p>
        </p:txBody>
      </p:sp>
      <p:sp>
        <p:nvSpPr>
          <p:cNvPr id="26" name="TextBox 25"/>
          <p:cNvSpPr txBox="1"/>
          <p:nvPr/>
        </p:nvSpPr>
        <p:spPr>
          <a:xfrm>
            <a:off x="5508104" y="5503049"/>
            <a:ext cx="3888432" cy="461665"/>
          </a:xfrm>
          <a:prstGeom prst="rect">
            <a:avLst/>
          </a:prstGeom>
          <a:noFill/>
        </p:spPr>
        <p:txBody>
          <a:bodyPr wrap="square" rtlCol="0">
            <a:spAutoFit/>
          </a:bodyPr>
          <a:lstStyle/>
          <a:p>
            <a:r>
              <a:rPr lang="lb-LU" sz="2400" dirty="0" smtClean="0">
                <a:solidFill>
                  <a:schemeClr val="accent3"/>
                </a:solidFill>
              </a:rPr>
              <a:t>Cambodge</a:t>
            </a:r>
            <a:endParaRPr lang="lb-LU" sz="2400" dirty="0">
              <a:solidFill>
                <a:schemeClr val="accent3"/>
              </a:solidFill>
            </a:endParaRPr>
          </a:p>
        </p:txBody>
      </p:sp>
      <p:sp>
        <p:nvSpPr>
          <p:cNvPr id="27" name="TextBox 26"/>
          <p:cNvSpPr txBox="1"/>
          <p:nvPr/>
        </p:nvSpPr>
        <p:spPr>
          <a:xfrm>
            <a:off x="2216061" y="6237312"/>
            <a:ext cx="2932003" cy="461665"/>
          </a:xfrm>
          <a:prstGeom prst="rect">
            <a:avLst/>
          </a:prstGeom>
          <a:noFill/>
        </p:spPr>
        <p:txBody>
          <a:bodyPr wrap="square" rtlCol="0">
            <a:spAutoFit/>
          </a:bodyPr>
          <a:lstStyle/>
          <a:p>
            <a:r>
              <a:rPr lang="lb-LU" sz="2400" dirty="0" smtClean="0">
                <a:solidFill>
                  <a:schemeClr val="tx2">
                    <a:lumMod val="50000"/>
                  </a:schemeClr>
                </a:solidFill>
              </a:rPr>
              <a:t>Indonesien</a:t>
            </a:r>
            <a:endParaRPr lang="lb-LU" sz="2400" dirty="0">
              <a:solidFill>
                <a:schemeClr val="tx2">
                  <a:lumMod val="50000"/>
                </a:schemeClr>
              </a:solidFill>
            </a:endParaRPr>
          </a:p>
        </p:txBody>
      </p:sp>
      <p:sp>
        <p:nvSpPr>
          <p:cNvPr id="28" name="TextBox 27"/>
          <p:cNvSpPr txBox="1"/>
          <p:nvPr/>
        </p:nvSpPr>
        <p:spPr>
          <a:xfrm>
            <a:off x="5897189" y="4105905"/>
            <a:ext cx="2808312" cy="461665"/>
          </a:xfrm>
          <a:prstGeom prst="rect">
            <a:avLst/>
          </a:prstGeom>
          <a:noFill/>
        </p:spPr>
        <p:txBody>
          <a:bodyPr wrap="square" rtlCol="0">
            <a:spAutoFit/>
          </a:bodyPr>
          <a:lstStyle/>
          <a:p>
            <a:r>
              <a:rPr lang="lb-LU" sz="2400" dirty="0" smtClean="0">
                <a:solidFill>
                  <a:srgbClr val="990000"/>
                </a:solidFill>
              </a:rPr>
              <a:t>Indien</a:t>
            </a:r>
            <a:endParaRPr lang="lb-LU" sz="2400" dirty="0">
              <a:solidFill>
                <a:srgbClr val="990000"/>
              </a:solidFill>
            </a:endParaRPr>
          </a:p>
        </p:txBody>
      </p:sp>
      <p:sp>
        <p:nvSpPr>
          <p:cNvPr id="29" name="TextBox 28"/>
          <p:cNvSpPr txBox="1"/>
          <p:nvPr/>
        </p:nvSpPr>
        <p:spPr>
          <a:xfrm>
            <a:off x="1736646" y="1937157"/>
            <a:ext cx="2555776" cy="461665"/>
          </a:xfrm>
          <a:prstGeom prst="rect">
            <a:avLst/>
          </a:prstGeom>
          <a:noFill/>
        </p:spPr>
        <p:txBody>
          <a:bodyPr wrap="square" rtlCol="0">
            <a:spAutoFit/>
          </a:bodyPr>
          <a:lstStyle/>
          <a:p>
            <a:r>
              <a:rPr lang="lb-LU" sz="2400" dirty="0" smtClean="0">
                <a:solidFill>
                  <a:schemeClr val="accent2">
                    <a:lumMod val="60000"/>
                    <a:lumOff val="40000"/>
                  </a:schemeClr>
                </a:solidFill>
              </a:rPr>
              <a:t>Népal</a:t>
            </a:r>
            <a:endParaRPr lang="lb-LU" sz="2400" dirty="0">
              <a:solidFill>
                <a:schemeClr val="accent2">
                  <a:lumMod val="60000"/>
                  <a:lumOff val="40000"/>
                </a:schemeClr>
              </a:solidFill>
            </a:endParaRPr>
          </a:p>
        </p:txBody>
      </p:sp>
    </p:spTree>
    <p:extLst>
      <p:ext uri="{BB962C8B-B14F-4D97-AF65-F5344CB8AC3E}">
        <p14:creationId xmlns:p14="http://schemas.microsoft.com/office/powerpoint/2010/main" val="3565389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462</TotalTime>
  <Words>651</Words>
  <Application>Microsoft Office PowerPoint</Application>
  <PresentationFormat>On-screen Show (4:3)</PresentationFormat>
  <Paragraphs>109</Paragraphs>
  <Slides>17</Slides>
  <Notes>8</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KIDS ATHLETICS</vt:lpstr>
      <vt:lpstr>Fundamental athletics</vt:lpstr>
      <vt:lpstr>IAAF Kids athletics</vt:lpstr>
      <vt:lpstr>Pourqoi faire du sport?</vt:lpstr>
      <vt:lpstr>Attention !</vt:lpstr>
      <vt:lpstr>Le but de l’athlé pour enfants</vt:lpstr>
      <vt:lpstr>PowerPoint Presentation</vt:lpstr>
      <vt:lpstr>Kids Athletics dans le monde</vt:lpstr>
      <vt:lpstr>PowerPoint Presentation</vt:lpstr>
      <vt:lpstr>FLA Kids Cup</vt:lpstr>
      <vt:lpstr>PowerPoint Presentation</vt:lpstr>
      <vt:lpstr>PowerPoint Presentation</vt:lpstr>
      <vt:lpstr>PowerPoint Presentation</vt:lpstr>
      <vt:lpstr>PowerPoint Presentation</vt:lpstr>
      <vt:lpstr>PowerPoint Presentation</vt:lpstr>
      <vt:lpstr>Video IAAF Kids Athletics</vt:lpstr>
      <vt:lpstr>Links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KIDS ATHLETICS</dc:title>
  <dc:creator>Charel Gaspar</dc:creator>
  <cp:lastModifiedBy>Charel Gaspar</cp:lastModifiedBy>
  <cp:revision>32</cp:revision>
  <dcterms:created xsi:type="dcterms:W3CDTF">2013-10-14T08:00:18Z</dcterms:created>
  <dcterms:modified xsi:type="dcterms:W3CDTF">2013-11-01T21:40:01Z</dcterms:modified>
</cp:coreProperties>
</file>